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6" r:id="rId2"/>
    <p:sldId id="257" r:id="rId3"/>
    <p:sldId id="258" r:id="rId4"/>
    <p:sldId id="259" r:id="rId5"/>
    <p:sldId id="260" r:id="rId6"/>
    <p:sldId id="261" r:id="rId7"/>
    <p:sldId id="262" r:id="rId8"/>
    <p:sldId id="264" r:id="rId9"/>
    <p:sldId id="265" r:id="rId10"/>
    <p:sldId id="266" r:id="rId11"/>
    <p:sldId id="279" r:id="rId12"/>
    <p:sldId id="281" r:id="rId13"/>
    <p:sldId id="280" r:id="rId14"/>
    <p:sldId id="278" r:id="rId15"/>
    <p:sldId id="269" r:id="rId16"/>
    <p:sldId id="270" r:id="rId17"/>
    <p:sldId id="272" r:id="rId18"/>
    <p:sldId id="271" r:id="rId19"/>
    <p:sldId id="273" r:id="rId20"/>
    <p:sldId id="274" r:id="rId21"/>
    <p:sldId id="275" r:id="rId22"/>
    <p:sldId id="276"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777"/>
  </p:normalViewPr>
  <p:slideViewPr>
    <p:cSldViewPr snapToGrid="0">
      <p:cViewPr varScale="1">
        <p:scale>
          <a:sx n="68" d="100"/>
          <a:sy n="68" d="100"/>
        </p:scale>
        <p:origin x="7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1748\Downloads\INSIGHTS%20(Recovered)%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1748\Downloads\INSIGHTS%20(Recovered)%20(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1748\Downloads\INSIGHTS%20(Recovered)%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1748\Downloads\INSIGHTS%20(Recovered)%20(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[INSIGHTS (Recovered) (1).xlsx]Average monthly price!PivotTable2</c:name>
    <c:fmtId val="24"/>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Average monthly price</a:t>
            </a:r>
          </a:p>
        </c:rich>
      </c:tx>
      <c:layout>
        <c:manualLayout>
          <c:xMode val="edge"/>
          <c:yMode val="edge"/>
          <c:x val="0.34562595783052147"/>
          <c:y val="0"/>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dLbl>
          <c:idx val="0"/>
          <c:showLegendKey val="0"/>
          <c:showVal val="0"/>
          <c:showCatName val="0"/>
          <c:showSerName val="0"/>
          <c:showPercent val="0"/>
          <c:showBubbleSize val="0"/>
          <c:extLst>
            <c:ext xmlns:c15="http://schemas.microsoft.com/office/drawing/2012/chart" uri="{CE6537A1-D6FC-4f65-9D91-7224C49458BB}"/>
          </c:extLst>
        </c:dLbl>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showLegendKey val="0"/>
          <c:showVal val="0"/>
          <c:showCatName val="0"/>
          <c:showSerName val="0"/>
          <c:showPercent val="0"/>
          <c:showBubbleSize val="0"/>
          <c:extLst>
            <c:ext xmlns:c15="http://schemas.microsoft.com/office/drawing/2012/chart" uri="{CE6537A1-D6FC-4f65-9D91-7224C49458BB}"/>
          </c:extLst>
        </c:dLbl>
      </c:pivotFmt>
      <c:pivotFmt>
        <c:idx val="122"/>
        <c:dLbl>
          <c:idx val="0"/>
          <c:showLegendKey val="0"/>
          <c:showVal val="0"/>
          <c:showCatName val="0"/>
          <c:showSerName val="0"/>
          <c:showPercent val="0"/>
          <c:showBubbleSize val="0"/>
          <c:extLst>
            <c:ext xmlns:c15="http://schemas.microsoft.com/office/drawing/2012/chart" uri="{CE6537A1-D6FC-4f65-9D91-7224C49458BB}"/>
          </c:extLst>
        </c:dLbl>
      </c:pivotFmt>
      <c:pivotFmt>
        <c:idx val="123"/>
        <c:dLbl>
          <c:idx val="0"/>
          <c:showLegendKey val="0"/>
          <c:showVal val="0"/>
          <c:showCatName val="0"/>
          <c:showSerName val="0"/>
          <c:showPercent val="0"/>
          <c:showBubbleSize val="0"/>
          <c:extLst>
            <c:ext xmlns:c15="http://schemas.microsoft.com/office/drawing/2012/chart" uri="{CE6537A1-D6FC-4f65-9D91-7224C49458BB}"/>
          </c:extLst>
        </c:dLbl>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showLegendKey val="0"/>
          <c:showVal val="0"/>
          <c:showCatName val="0"/>
          <c:showSerName val="0"/>
          <c:showPercent val="0"/>
          <c:showBubbleSize val="0"/>
          <c:extLst>
            <c:ext xmlns:c15="http://schemas.microsoft.com/office/drawing/2012/chart" uri="{CE6537A1-D6FC-4f65-9D91-7224C49458BB}"/>
          </c:extLst>
        </c:dLbl>
      </c:pivotFmt>
      <c:pivotFmt>
        <c:idx val="133"/>
        <c:dLbl>
          <c:idx val="0"/>
          <c:showLegendKey val="0"/>
          <c:showVal val="0"/>
          <c:showCatName val="0"/>
          <c:showSerName val="0"/>
          <c:showPercent val="0"/>
          <c:showBubbleSize val="0"/>
          <c:extLst>
            <c:ext xmlns:c15="http://schemas.microsoft.com/office/drawing/2012/chart" uri="{CE6537A1-D6FC-4f65-9D91-7224C49458BB}"/>
          </c:extLst>
        </c:dLbl>
      </c:pivotFmt>
      <c:pivotFmt>
        <c:idx val="134"/>
        <c:dLbl>
          <c:idx val="0"/>
          <c:showLegendKey val="0"/>
          <c:showVal val="0"/>
          <c:showCatName val="0"/>
          <c:showSerName val="0"/>
          <c:showPercent val="0"/>
          <c:showBubbleSize val="0"/>
          <c:extLst>
            <c:ext xmlns:c15="http://schemas.microsoft.com/office/drawing/2012/chart" uri="{CE6537A1-D6FC-4f65-9D91-7224C49458BB}"/>
          </c:extLst>
        </c:dLbl>
      </c:pivotFmt>
      <c:pivotFmt>
        <c:idx val="135"/>
        <c:dLbl>
          <c:idx val="0"/>
          <c:showLegendKey val="0"/>
          <c:showVal val="0"/>
          <c:showCatName val="0"/>
          <c:showSerName val="0"/>
          <c:showPercent val="0"/>
          <c:showBubbleSize val="0"/>
          <c:extLst>
            <c:ext xmlns:c15="http://schemas.microsoft.com/office/drawing/2012/chart" uri="{CE6537A1-D6FC-4f65-9D91-7224C49458BB}"/>
          </c:extLst>
        </c:dLbl>
      </c:pivotFmt>
      <c:pivotFmt>
        <c:idx val="136"/>
        <c:dLbl>
          <c:idx val="0"/>
          <c:showLegendKey val="0"/>
          <c:showVal val="0"/>
          <c:showCatName val="0"/>
          <c:showSerName val="0"/>
          <c:showPercent val="0"/>
          <c:showBubbleSize val="0"/>
          <c:extLst>
            <c:ext xmlns:c15="http://schemas.microsoft.com/office/drawing/2012/chart" uri="{CE6537A1-D6FC-4f65-9D91-7224C49458BB}"/>
          </c:extLst>
        </c:dLbl>
      </c:pivotFmt>
      <c:pivotFmt>
        <c:idx val="137"/>
        <c:dLbl>
          <c:idx val="0"/>
          <c:showLegendKey val="0"/>
          <c:showVal val="0"/>
          <c:showCatName val="0"/>
          <c:showSerName val="0"/>
          <c:showPercent val="0"/>
          <c:showBubbleSize val="0"/>
          <c:extLst>
            <c:ext xmlns:c15="http://schemas.microsoft.com/office/drawing/2012/chart" uri="{CE6537A1-D6FC-4f65-9D91-7224C49458BB}"/>
          </c:extLst>
        </c:dLbl>
      </c:pivotFmt>
      <c:pivotFmt>
        <c:idx val="138"/>
        <c:dLbl>
          <c:idx val="0"/>
          <c:showLegendKey val="0"/>
          <c:showVal val="0"/>
          <c:showCatName val="0"/>
          <c:showSerName val="0"/>
          <c:showPercent val="0"/>
          <c:showBubbleSize val="0"/>
          <c:extLst>
            <c:ext xmlns:c15="http://schemas.microsoft.com/office/drawing/2012/chart" uri="{CE6537A1-D6FC-4f65-9D91-7224C49458BB}"/>
          </c:extLst>
        </c:dLbl>
      </c:pivotFmt>
      <c:pivotFmt>
        <c:idx val="139"/>
        <c:dLbl>
          <c:idx val="0"/>
          <c:showLegendKey val="0"/>
          <c:showVal val="0"/>
          <c:showCatName val="0"/>
          <c:showSerName val="0"/>
          <c:showPercent val="0"/>
          <c:showBubbleSize val="0"/>
          <c:extLst>
            <c:ext xmlns:c15="http://schemas.microsoft.com/office/drawing/2012/chart" uri="{CE6537A1-D6FC-4f65-9D91-7224C49458BB}"/>
          </c:extLst>
        </c:dLbl>
      </c:pivotFmt>
      <c:pivotFmt>
        <c:idx val="140"/>
        <c:dLbl>
          <c:idx val="0"/>
          <c:showLegendKey val="0"/>
          <c:showVal val="0"/>
          <c:showCatName val="0"/>
          <c:showSerName val="0"/>
          <c:showPercent val="0"/>
          <c:showBubbleSize val="0"/>
          <c:extLst>
            <c:ext xmlns:c15="http://schemas.microsoft.com/office/drawing/2012/chart" uri="{CE6537A1-D6FC-4f65-9D91-7224C49458BB}"/>
          </c:extLst>
        </c:dLbl>
      </c:pivotFmt>
      <c:pivotFmt>
        <c:idx val="141"/>
        <c:dLbl>
          <c:idx val="0"/>
          <c:showLegendKey val="0"/>
          <c:showVal val="0"/>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showLegendKey val="0"/>
          <c:showVal val="0"/>
          <c:showCatName val="0"/>
          <c:showSerName val="0"/>
          <c:showPercent val="0"/>
          <c:showBubbleSize val="0"/>
          <c:extLst>
            <c:ext xmlns:c15="http://schemas.microsoft.com/office/drawing/2012/chart" uri="{CE6537A1-D6FC-4f65-9D91-7224C49458BB}"/>
          </c:extLst>
        </c:dLbl>
      </c:pivotFmt>
      <c:pivotFmt>
        <c:idx val="144"/>
        <c:dLbl>
          <c:idx val="0"/>
          <c:showLegendKey val="0"/>
          <c:showVal val="0"/>
          <c:showCatName val="0"/>
          <c:showSerName val="0"/>
          <c:showPercent val="0"/>
          <c:showBubbleSize val="0"/>
          <c:extLst>
            <c:ext xmlns:c15="http://schemas.microsoft.com/office/drawing/2012/chart" uri="{CE6537A1-D6FC-4f65-9D91-7224C49458BB}"/>
          </c:extLst>
        </c:dLbl>
      </c:pivotFmt>
      <c:pivotFmt>
        <c:idx val="145"/>
        <c:dLbl>
          <c:idx val="0"/>
          <c:showLegendKey val="0"/>
          <c:showVal val="0"/>
          <c:showCatName val="0"/>
          <c:showSerName val="0"/>
          <c:showPercent val="0"/>
          <c:showBubbleSize val="0"/>
          <c:extLst>
            <c:ext xmlns:c15="http://schemas.microsoft.com/office/drawing/2012/chart" uri="{CE6537A1-D6FC-4f65-9D91-7224C49458BB}"/>
          </c:extLst>
        </c:dLbl>
      </c:pivotFmt>
      <c:pivotFmt>
        <c:idx val="146"/>
        <c:dLbl>
          <c:idx val="0"/>
          <c:showLegendKey val="0"/>
          <c:showVal val="0"/>
          <c:showCatName val="0"/>
          <c:showSerName val="0"/>
          <c:showPercent val="0"/>
          <c:showBubbleSize val="0"/>
          <c:extLst>
            <c:ext xmlns:c15="http://schemas.microsoft.com/office/drawing/2012/chart" uri="{CE6537A1-D6FC-4f65-9D91-7224C49458BB}"/>
          </c:extLst>
        </c:dLbl>
      </c:pivotFmt>
      <c:pivotFmt>
        <c:idx val="147"/>
        <c:dLbl>
          <c:idx val="0"/>
          <c:showLegendKey val="0"/>
          <c:showVal val="0"/>
          <c:showCatName val="0"/>
          <c:showSerName val="0"/>
          <c:showPercent val="0"/>
          <c:showBubbleSize val="0"/>
          <c:extLst>
            <c:ext xmlns:c15="http://schemas.microsoft.com/office/drawing/2012/chart" uri="{CE6537A1-D6FC-4f65-9D91-7224C49458BB}"/>
          </c:extLst>
        </c:dLbl>
      </c:pivotFmt>
      <c:pivotFmt>
        <c:idx val="148"/>
        <c:dLbl>
          <c:idx val="0"/>
          <c:showLegendKey val="0"/>
          <c:showVal val="0"/>
          <c:showCatName val="0"/>
          <c:showSerName val="0"/>
          <c:showPercent val="0"/>
          <c:showBubbleSize val="0"/>
          <c:extLst>
            <c:ext xmlns:c15="http://schemas.microsoft.com/office/drawing/2012/chart" uri="{CE6537A1-D6FC-4f65-9D91-7224C49458BB}"/>
          </c:extLst>
        </c:dLbl>
      </c:pivotFmt>
      <c:pivotFmt>
        <c:idx val="149"/>
        <c:dLbl>
          <c:idx val="0"/>
          <c:showLegendKey val="0"/>
          <c:showVal val="0"/>
          <c:showCatName val="0"/>
          <c:showSerName val="0"/>
          <c:showPercent val="0"/>
          <c:showBubbleSize val="0"/>
          <c:extLst>
            <c:ext xmlns:c15="http://schemas.microsoft.com/office/drawing/2012/chart" uri="{CE6537A1-D6FC-4f65-9D91-7224C49458BB}"/>
          </c:extLst>
        </c:dLbl>
      </c:pivotFmt>
      <c:pivotFmt>
        <c:idx val="150"/>
        <c:dLbl>
          <c:idx val="0"/>
          <c:showLegendKey val="0"/>
          <c:showVal val="0"/>
          <c:showCatName val="0"/>
          <c:showSerName val="0"/>
          <c:showPercent val="0"/>
          <c:showBubbleSize val="0"/>
          <c:extLst>
            <c:ext xmlns:c15="http://schemas.microsoft.com/office/drawing/2012/chart" uri="{CE6537A1-D6FC-4f65-9D91-7224C49458BB}"/>
          </c:extLst>
        </c:dLbl>
      </c:pivotFmt>
      <c:pivotFmt>
        <c:idx val="151"/>
        <c:dLbl>
          <c:idx val="0"/>
          <c:showLegendKey val="0"/>
          <c:showVal val="0"/>
          <c:showCatName val="0"/>
          <c:showSerName val="0"/>
          <c:showPercent val="0"/>
          <c:showBubbleSize val="0"/>
          <c:extLst>
            <c:ext xmlns:c15="http://schemas.microsoft.com/office/drawing/2012/chart" uri="{CE6537A1-D6FC-4f65-9D91-7224C49458BB}"/>
          </c:extLst>
        </c:dLbl>
      </c:pivotFmt>
      <c:pivotFmt>
        <c:idx val="152"/>
        <c:dLbl>
          <c:idx val="0"/>
          <c:showLegendKey val="0"/>
          <c:showVal val="0"/>
          <c:showCatName val="0"/>
          <c:showSerName val="0"/>
          <c:showPercent val="0"/>
          <c:showBubbleSize val="0"/>
          <c:extLst>
            <c:ext xmlns:c15="http://schemas.microsoft.com/office/drawing/2012/chart" uri="{CE6537A1-D6FC-4f65-9D91-7224C49458BB}"/>
          </c:extLst>
        </c:dLbl>
      </c:pivotFmt>
      <c:pivotFmt>
        <c:idx val="153"/>
        <c:dLbl>
          <c:idx val="0"/>
          <c:showLegendKey val="0"/>
          <c:showVal val="0"/>
          <c:showCatName val="0"/>
          <c:showSerName val="0"/>
          <c:showPercent val="0"/>
          <c:showBubbleSize val="0"/>
          <c:extLst>
            <c:ext xmlns:c15="http://schemas.microsoft.com/office/drawing/2012/chart" uri="{CE6537A1-D6FC-4f65-9D91-7224C49458BB}"/>
          </c:extLst>
        </c:dLbl>
      </c:pivotFmt>
      <c:pivotFmt>
        <c:idx val="154"/>
        <c:dLbl>
          <c:idx val="0"/>
          <c:showLegendKey val="0"/>
          <c:showVal val="0"/>
          <c:showCatName val="0"/>
          <c:showSerName val="0"/>
          <c:showPercent val="0"/>
          <c:showBubbleSize val="0"/>
          <c:extLst>
            <c:ext xmlns:c15="http://schemas.microsoft.com/office/drawing/2012/chart" uri="{CE6537A1-D6FC-4f65-9D91-7224C49458BB}"/>
          </c:extLst>
        </c:dLbl>
      </c:pivotFmt>
      <c:pivotFmt>
        <c:idx val="155"/>
        <c:dLbl>
          <c:idx val="0"/>
          <c:showLegendKey val="0"/>
          <c:showVal val="0"/>
          <c:showCatName val="0"/>
          <c:showSerName val="0"/>
          <c:showPercent val="0"/>
          <c:showBubbleSize val="0"/>
          <c:extLst>
            <c:ext xmlns:c15="http://schemas.microsoft.com/office/drawing/2012/chart" uri="{CE6537A1-D6FC-4f65-9D91-7224C49458BB}"/>
          </c:extLst>
        </c:dLbl>
      </c:pivotFmt>
      <c:pivotFmt>
        <c:idx val="156"/>
        <c:dLbl>
          <c:idx val="0"/>
          <c:showLegendKey val="0"/>
          <c:showVal val="0"/>
          <c:showCatName val="0"/>
          <c:showSerName val="0"/>
          <c:showPercent val="0"/>
          <c:showBubbleSize val="0"/>
          <c:extLst>
            <c:ext xmlns:c15="http://schemas.microsoft.com/office/drawing/2012/chart" uri="{CE6537A1-D6FC-4f65-9D91-7224C49458BB}"/>
          </c:extLst>
        </c:dLbl>
      </c:pivotFmt>
      <c:pivotFmt>
        <c:idx val="157"/>
        <c:dLbl>
          <c:idx val="0"/>
          <c:showLegendKey val="0"/>
          <c:showVal val="0"/>
          <c:showCatName val="0"/>
          <c:showSerName val="0"/>
          <c:showPercent val="0"/>
          <c:showBubbleSize val="0"/>
          <c:extLst>
            <c:ext xmlns:c15="http://schemas.microsoft.com/office/drawing/2012/chart" uri="{CE6537A1-D6FC-4f65-9D91-7224C49458BB}"/>
          </c:extLst>
        </c:dLbl>
      </c:pivotFmt>
      <c:pivotFmt>
        <c:idx val="158"/>
        <c:dLbl>
          <c:idx val="0"/>
          <c:showLegendKey val="0"/>
          <c:showVal val="0"/>
          <c:showCatName val="0"/>
          <c:showSerName val="0"/>
          <c:showPercent val="0"/>
          <c:showBubbleSize val="0"/>
          <c:extLst>
            <c:ext xmlns:c15="http://schemas.microsoft.com/office/drawing/2012/chart" uri="{CE6537A1-D6FC-4f65-9D91-7224C49458BB}"/>
          </c:extLst>
        </c:dLbl>
      </c:pivotFmt>
      <c:pivotFmt>
        <c:idx val="159"/>
        <c:dLbl>
          <c:idx val="0"/>
          <c:showLegendKey val="0"/>
          <c:showVal val="0"/>
          <c:showCatName val="0"/>
          <c:showSerName val="0"/>
          <c:showPercent val="0"/>
          <c:showBubbleSize val="0"/>
          <c:extLst>
            <c:ext xmlns:c15="http://schemas.microsoft.com/office/drawing/2012/chart" uri="{CE6537A1-D6FC-4f65-9D91-7224C49458BB}"/>
          </c:extLst>
        </c:dLbl>
      </c:pivotFmt>
      <c:pivotFmt>
        <c:idx val="160"/>
        <c:dLbl>
          <c:idx val="0"/>
          <c:showLegendKey val="0"/>
          <c:showVal val="0"/>
          <c:showCatName val="0"/>
          <c:showSerName val="0"/>
          <c:showPercent val="0"/>
          <c:showBubbleSize val="0"/>
          <c:extLst>
            <c:ext xmlns:c15="http://schemas.microsoft.com/office/drawing/2012/chart" uri="{CE6537A1-D6FC-4f65-9D91-7224C49458BB}"/>
          </c:extLst>
        </c:dLbl>
      </c:pivotFmt>
      <c:pivotFmt>
        <c:idx val="161"/>
        <c:dLbl>
          <c:idx val="0"/>
          <c:showLegendKey val="0"/>
          <c:showVal val="0"/>
          <c:showCatName val="0"/>
          <c:showSerName val="0"/>
          <c:showPercent val="0"/>
          <c:showBubbleSize val="0"/>
          <c:extLst>
            <c:ext xmlns:c15="http://schemas.microsoft.com/office/drawing/2012/chart" uri="{CE6537A1-D6FC-4f65-9D91-7224C49458BB}"/>
          </c:extLst>
        </c:dLbl>
      </c:pivotFmt>
      <c:pivotFmt>
        <c:idx val="162"/>
        <c:dLbl>
          <c:idx val="0"/>
          <c:showLegendKey val="0"/>
          <c:showVal val="0"/>
          <c:showCatName val="0"/>
          <c:showSerName val="0"/>
          <c:showPercent val="0"/>
          <c:showBubbleSize val="0"/>
          <c:extLst>
            <c:ext xmlns:c15="http://schemas.microsoft.com/office/drawing/2012/chart" uri="{CE6537A1-D6FC-4f65-9D91-7224C49458BB}"/>
          </c:extLst>
        </c:dLbl>
      </c:pivotFmt>
      <c:pivotFmt>
        <c:idx val="163"/>
        <c:dLbl>
          <c:idx val="0"/>
          <c:showLegendKey val="0"/>
          <c:showVal val="0"/>
          <c:showCatName val="0"/>
          <c:showSerName val="0"/>
          <c:showPercent val="0"/>
          <c:showBubbleSize val="0"/>
          <c:extLst>
            <c:ext xmlns:c15="http://schemas.microsoft.com/office/drawing/2012/chart" uri="{CE6537A1-D6FC-4f65-9D91-7224C49458BB}"/>
          </c:extLst>
        </c:dLbl>
      </c:pivotFmt>
      <c:pivotFmt>
        <c:idx val="164"/>
        <c:dLbl>
          <c:idx val="0"/>
          <c:showLegendKey val="0"/>
          <c:showVal val="0"/>
          <c:showCatName val="0"/>
          <c:showSerName val="0"/>
          <c:showPercent val="0"/>
          <c:showBubbleSize val="0"/>
          <c:extLst>
            <c:ext xmlns:c15="http://schemas.microsoft.com/office/drawing/2012/chart" uri="{CE6537A1-D6FC-4f65-9D91-7224C49458BB}"/>
          </c:extLst>
        </c:dLbl>
      </c:pivotFmt>
      <c:pivotFmt>
        <c:idx val="165"/>
        <c:dLbl>
          <c:idx val="0"/>
          <c:showLegendKey val="0"/>
          <c:showVal val="0"/>
          <c:showCatName val="0"/>
          <c:showSerName val="0"/>
          <c:showPercent val="0"/>
          <c:showBubbleSize val="0"/>
          <c:extLst>
            <c:ext xmlns:c15="http://schemas.microsoft.com/office/drawing/2012/chart" uri="{CE6537A1-D6FC-4f65-9D91-7224C49458BB}"/>
          </c:extLst>
        </c:dLbl>
      </c:pivotFmt>
      <c:pivotFmt>
        <c:idx val="166"/>
        <c:dLbl>
          <c:idx val="0"/>
          <c:showLegendKey val="0"/>
          <c:showVal val="0"/>
          <c:showCatName val="0"/>
          <c:showSerName val="0"/>
          <c:showPercent val="0"/>
          <c:showBubbleSize val="0"/>
          <c:extLst>
            <c:ext xmlns:c15="http://schemas.microsoft.com/office/drawing/2012/chart" uri="{CE6537A1-D6FC-4f65-9D91-7224C49458BB}"/>
          </c:extLst>
        </c:dLbl>
      </c:pivotFmt>
      <c:pivotFmt>
        <c:idx val="167"/>
        <c:dLbl>
          <c:idx val="0"/>
          <c:showLegendKey val="0"/>
          <c:showVal val="0"/>
          <c:showCatName val="0"/>
          <c:showSerName val="0"/>
          <c:showPercent val="0"/>
          <c:showBubbleSize val="0"/>
          <c:extLst>
            <c:ext xmlns:c15="http://schemas.microsoft.com/office/drawing/2012/chart" uri="{CE6537A1-D6FC-4f65-9D91-7224C49458BB}"/>
          </c:extLst>
        </c:dLbl>
      </c:pivotFmt>
      <c:pivotFmt>
        <c:idx val="168"/>
        <c:dLbl>
          <c:idx val="0"/>
          <c:showLegendKey val="0"/>
          <c:showVal val="0"/>
          <c:showCatName val="0"/>
          <c:showSerName val="0"/>
          <c:showPercent val="0"/>
          <c:showBubbleSize val="0"/>
          <c:extLst>
            <c:ext xmlns:c15="http://schemas.microsoft.com/office/drawing/2012/chart" uri="{CE6537A1-D6FC-4f65-9D91-7224C49458BB}"/>
          </c:extLst>
        </c:dLbl>
      </c:pivotFmt>
      <c:pivotFmt>
        <c:idx val="169"/>
        <c:dLbl>
          <c:idx val="0"/>
          <c:showLegendKey val="0"/>
          <c:showVal val="0"/>
          <c:showCatName val="0"/>
          <c:showSerName val="0"/>
          <c:showPercent val="0"/>
          <c:showBubbleSize val="0"/>
          <c:extLst>
            <c:ext xmlns:c15="http://schemas.microsoft.com/office/drawing/2012/chart" uri="{CE6537A1-D6FC-4f65-9D91-7224C49458BB}"/>
          </c:extLst>
        </c:dLbl>
      </c:pivotFmt>
      <c:pivotFmt>
        <c:idx val="170"/>
        <c:dLbl>
          <c:idx val="0"/>
          <c:showLegendKey val="0"/>
          <c:showVal val="0"/>
          <c:showCatName val="0"/>
          <c:showSerName val="0"/>
          <c:showPercent val="0"/>
          <c:showBubbleSize val="0"/>
          <c:extLst>
            <c:ext xmlns:c15="http://schemas.microsoft.com/office/drawing/2012/chart" uri="{CE6537A1-D6FC-4f65-9D91-7224C49458BB}"/>
          </c:extLst>
        </c:dLbl>
      </c:pivotFmt>
      <c:pivotFmt>
        <c:idx val="171"/>
        <c:dLbl>
          <c:idx val="0"/>
          <c:showLegendKey val="0"/>
          <c:showVal val="0"/>
          <c:showCatName val="0"/>
          <c:showSerName val="0"/>
          <c:showPercent val="0"/>
          <c:showBubbleSize val="0"/>
          <c:extLst>
            <c:ext xmlns:c15="http://schemas.microsoft.com/office/drawing/2012/chart" uri="{CE6537A1-D6FC-4f65-9D91-7224C49458BB}"/>
          </c:extLst>
        </c:dLbl>
      </c:pivotFmt>
      <c:pivotFmt>
        <c:idx val="172"/>
        <c:dLbl>
          <c:idx val="0"/>
          <c:showLegendKey val="0"/>
          <c:showVal val="0"/>
          <c:showCatName val="0"/>
          <c:showSerName val="0"/>
          <c:showPercent val="0"/>
          <c:showBubbleSize val="0"/>
          <c:extLst>
            <c:ext xmlns:c15="http://schemas.microsoft.com/office/drawing/2012/chart" uri="{CE6537A1-D6FC-4f65-9D91-7224C49458BB}"/>
          </c:extLst>
        </c:dLbl>
      </c:pivotFmt>
      <c:pivotFmt>
        <c:idx val="173"/>
        <c:dLbl>
          <c:idx val="0"/>
          <c:showLegendKey val="0"/>
          <c:showVal val="0"/>
          <c:showCatName val="0"/>
          <c:showSerName val="0"/>
          <c:showPercent val="0"/>
          <c:showBubbleSize val="0"/>
          <c:extLst>
            <c:ext xmlns:c15="http://schemas.microsoft.com/office/drawing/2012/chart" uri="{CE6537A1-D6FC-4f65-9D91-7224C49458BB}"/>
          </c:extLst>
        </c:dLbl>
      </c:pivotFmt>
      <c:pivotFmt>
        <c:idx val="174"/>
        <c:dLbl>
          <c:idx val="0"/>
          <c:showLegendKey val="0"/>
          <c:showVal val="0"/>
          <c:showCatName val="0"/>
          <c:showSerName val="0"/>
          <c:showPercent val="0"/>
          <c:showBubbleSize val="0"/>
          <c:extLst>
            <c:ext xmlns:c15="http://schemas.microsoft.com/office/drawing/2012/chart" uri="{CE6537A1-D6FC-4f65-9D91-7224C49458BB}"/>
          </c:extLst>
        </c:dLbl>
      </c:pivotFmt>
      <c:pivotFmt>
        <c:idx val="175"/>
        <c:dLbl>
          <c:idx val="0"/>
          <c:showLegendKey val="0"/>
          <c:showVal val="0"/>
          <c:showCatName val="0"/>
          <c:showSerName val="0"/>
          <c:showPercent val="0"/>
          <c:showBubbleSize val="0"/>
          <c:extLst>
            <c:ext xmlns:c15="http://schemas.microsoft.com/office/drawing/2012/chart" uri="{CE6537A1-D6FC-4f65-9D91-7224C49458BB}"/>
          </c:extLst>
        </c:dLbl>
      </c:pivotFmt>
      <c:pivotFmt>
        <c:idx val="176"/>
        <c:dLbl>
          <c:idx val="0"/>
          <c:showLegendKey val="0"/>
          <c:showVal val="0"/>
          <c:showCatName val="0"/>
          <c:showSerName val="0"/>
          <c:showPercent val="0"/>
          <c:showBubbleSize val="0"/>
          <c:extLst>
            <c:ext xmlns:c15="http://schemas.microsoft.com/office/drawing/2012/chart" uri="{CE6537A1-D6FC-4f65-9D91-7224C49458BB}"/>
          </c:extLst>
        </c:dLbl>
      </c:pivotFmt>
      <c:pivotFmt>
        <c:idx val="177"/>
        <c:dLbl>
          <c:idx val="0"/>
          <c:showLegendKey val="0"/>
          <c:showVal val="0"/>
          <c:showCatName val="0"/>
          <c:showSerName val="0"/>
          <c:showPercent val="0"/>
          <c:showBubbleSize val="0"/>
          <c:extLst>
            <c:ext xmlns:c15="http://schemas.microsoft.com/office/drawing/2012/chart" uri="{CE6537A1-D6FC-4f65-9D91-7224C49458BB}"/>
          </c:extLst>
        </c:dLbl>
      </c:pivotFmt>
      <c:pivotFmt>
        <c:idx val="178"/>
        <c:dLbl>
          <c:idx val="0"/>
          <c:showLegendKey val="0"/>
          <c:showVal val="0"/>
          <c:showCatName val="0"/>
          <c:showSerName val="0"/>
          <c:showPercent val="0"/>
          <c:showBubbleSize val="0"/>
          <c:extLst>
            <c:ext xmlns:c15="http://schemas.microsoft.com/office/drawing/2012/chart" uri="{CE6537A1-D6FC-4f65-9D91-7224C49458BB}"/>
          </c:extLst>
        </c:dLbl>
      </c:pivotFmt>
      <c:pivotFmt>
        <c:idx val="179"/>
        <c:dLbl>
          <c:idx val="0"/>
          <c:showLegendKey val="0"/>
          <c:showVal val="0"/>
          <c:showCatName val="0"/>
          <c:showSerName val="0"/>
          <c:showPercent val="0"/>
          <c:showBubbleSize val="0"/>
          <c:extLst>
            <c:ext xmlns:c15="http://schemas.microsoft.com/office/drawing/2012/chart" uri="{CE6537A1-D6FC-4f65-9D91-7224C49458BB}"/>
          </c:extLst>
        </c:dLbl>
      </c:pivotFmt>
      <c:pivotFmt>
        <c:idx val="180"/>
        <c:dLbl>
          <c:idx val="0"/>
          <c:showLegendKey val="0"/>
          <c:showVal val="0"/>
          <c:showCatName val="0"/>
          <c:showSerName val="0"/>
          <c:showPercent val="0"/>
          <c:showBubbleSize val="0"/>
          <c:extLst>
            <c:ext xmlns:c15="http://schemas.microsoft.com/office/drawing/2012/chart" uri="{CE6537A1-D6FC-4f65-9D91-7224C49458BB}"/>
          </c:extLst>
        </c:dLbl>
      </c:pivotFmt>
      <c:pivotFmt>
        <c:idx val="181"/>
        <c:dLbl>
          <c:idx val="0"/>
          <c:showLegendKey val="0"/>
          <c:showVal val="0"/>
          <c:showCatName val="0"/>
          <c:showSerName val="0"/>
          <c:showPercent val="0"/>
          <c:showBubbleSize val="0"/>
          <c:extLst>
            <c:ext xmlns:c15="http://schemas.microsoft.com/office/drawing/2012/chart" uri="{CE6537A1-D6FC-4f65-9D91-7224C49458BB}"/>
          </c:extLst>
        </c:dLbl>
      </c:pivotFmt>
      <c:pivotFmt>
        <c:idx val="182"/>
        <c:dLbl>
          <c:idx val="0"/>
          <c:showLegendKey val="0"/>
          <c:showVal val="0"/>
          <c:showCatName val="0"/>
          <c:showSerName val="0"/>
          <c:showPercent val="0"/>
          <c:showBubbleSize val="0"/>
          <c:extLst>
            <c:ext xmlns:c15="http://schemas.microsoft.com/office/drawing/2012/chart" uri="{CE6537A1-D6FC-4f65-9D91-7224C49458BB}"/>
          </c:extLst>
        </c:dLbl>
      </c:pivotFmt>
      <c:pivotFmt>
        <c:idx val="183"/>
        <c:dLbl>
          <c:idx val="0"/>
          <c:showLegendKey val="0"/>
          <c:showVal val="0"/>
          <c:showCatName val="0"/>
          <c:showSerName val="0"/>
          <c:showPercent val="0"/>
          <c:showBubbleSize val="0"/>
          <c:extLst>
            <c:ext xmlns:c15="http://schemas.microsoft.com/office/drawing/2012/chart" uri="{CE6537A1-D6FC-4f65-9D91-7224C49458BB}"/>
          </c:extLst>
        </c:dLbl>
      </c:pivotFmt>
      <c:pivotFmt>
        <c:idx val="184"/>
        <c:dLbl>
          <c:idx val="0"/>
          <c:showLegendKey val="0"/>
          <c:showVal val="0"/>
          <c:showCatName val="0"/>
          <c:showSerName val="0"/>
          <c:showPercent val="0"/>
          <c:showBubbleSize val="0"/>
          <c:extLst>
            <c:ext xmlns:c15="http://schemas.microsoft.com/office/drawing/2012/chart" uri="{CE6537A1-D6FC-4f65-9D91-7224C49458BB}"/>
          </c:extLst>
        </c:dLbl>
      </c:pivotFmt>
      <c:pivotFmt>
        <c:idx val="185"/>
        <c:dLbl>
          <c:idx val="0"/>
          <c:showLegendKey val="0"/>
          <c:showVal val="0"/>
          <c:showCatName val="0"/>
          <c:showSerName val="0"/>
          <c:showPercent val="0"/>
          <c:showBubbleSize val="0"/>
          <c:extLst>
            <c:ext xmlns:c15="http://schemas.microsoft.com/office/drawing/2012/chart" uri="{CE6537A1-D6FC-4f65-9D91-7224C49458BB}"/>
          </c:extLst>
        </c:dLbl>
      </c:pivotFmt>
      <c:pivotFmt>
        <c:idx val="186"/>
        <c:dLbl>
          <c:idx val="0"/>
          <c:showLegendKey val="0"/>
          <c:showVal val="0"/>
          <c:showCatName val="0"/>
          <c:showSerName val="0"/>
          <c:showPercent val="0"/>
          <c:showBubbleSize val="0"/>
          <c:extLst>
            <c:ext xmlns:c15="http://schemas.microsoft.com/office/drawing/2012/chart" uri="{CE6537A1-D6FC-4f65-9D91-7224C49458BB}"/>
          </c:extLst>
        </c:dLbl>
      </c:pivotFmt>
      <c:pivotFmt>
        <c:idx val="187"/>
        <c:dLbl>
          <c:idx val="0"/>
          <c:showLegendKey val="0"/>
          <c:showVal val="0"/>
          <c:showCatName val="0"/>
          <c:showSerName val="0"/>
          <c:showPercent val="0"/>
          <c:showBubbleSize val="0"/>
          <c:extLst>
            <c:ext xmlns:c15="http://schemas.microsoft.com/office/drawing/2012/chart" uri="{CE6537A1-D6FC-4f65-9D91-7224C49458BB}"/>
          </c:extLst>
        </c:dLbl>
      </c:pivotFmt>
      <c:pivotFmt>
        <c:idx val="188"/>
        <c:dLbl>
          <c:idx val="0"/>
          <c:showLegendKey val="0"/>
          <c:showVal val="0"/>
          <c:showCatName val="0"/>
          <c:showSerName val="0"/>
          <c:showPercent val="0"/>
          <c:showBubbleSize val="0"/>
          <c:extLst>
            <c:ext xmlns:c15="http://schemas.microsoft.com/office/drawing/2012/chart" uri="{CE6537A1-D6FC-4f65-9D91-7224C49458BB}"/>
          </c:extLst>
        </c:dLbl>
      </c:pivotFmt>
      <c:pivotFmt>
        <c:idx val="189"/>
        <c:dLbl>
          <c:idx val="0"/>
          <c:showLegendKey val="0"/>
          <c:showVal val="0"/>
          <c:showCatName val="0"/>
          <c:showSerName val="0"/>
          <c:showPercent val="0"/>
          <c:showBubbleSize val="0"/>
          <c:extLst>
            <c:ext xmlns:c15="http://schemas.microsoft.com/office/drawing/2012/chart" uri="{CE6537A1-D6FC-4f65-9D91-7224C49458BB}"/>
          </c:extLst>
        </c:dLbl>
      </c:pivotFmt>
      <c:pivotFmt>
        <c:idx val="190"/>
        <c:dLbl>
          <c:idx val="0"/>
          <c:showLegendKey val="0"/>
          <c:showVal val="0"/>
          <c:showCatName val="0"/>
          <c:showSerName val="0"/>
          <c:showPercent val="0"/>
          <c:showBubbleSize val="0"/>
          <c:extLst>
            <c:ext xmlns:c15="http://schemas.microsoft.com/office/drawing/2012/chart" uri="{CE6537A1-D6FC-4f65-9D91-7224C49458BB}"/>
          </c:extLst>
        </c:dLbl>
      </c:pivotFmt>
      <c:pivotFmt>
        <c:idx val="191"/>
        <c:dLbl>
          <c:idx val="0"/>
          <c:showLegendKey val="0"/>
          <c:showVal val="0"/>
          <c:showCatName val="0"/>
          <c:showSerName val="0"/>
          <c:showPercent val="0"/>
          <c:showBubbleSize val="0"/>
          <c:extLst>
            <c:ext xmlns:c15="http://schemas.microsoft.com/office/drawing/2012/chart" uri="{CE6537A1-D6FC-4f65-9D91-7224C49458BB}"/>
          </c:extLst>
        </c:dLbl>
      </c:pivotFmt>
      <c:pivotFmt>
        <c:idx val="192"/>
        <c:dLbl>
          <c:idx val="0"/>
          <c:showLegendKey val="0"/>
          <c:showVal val="0"/>
          <c:showCatName val="0"/>
          <c:showSerName val="0"/>
          <c:showPercent val="0"/>
          <c:showBubbleSize val="0"/>
          <c:extLst>
            <c:ext xmlns:c15="http://schemas.microsoft.com/office/drawing/2012/chart" uri="{CE6537A1-D6FC-4f65-9D91-7224C49458BB}"/>
          </c:extLst>
        </c:dLbl>
      </c:pivotFmt>
      <c:pivotFmt>
        <c:idx val="193"/>
        <c:dLbl>
          <c:idx val="0"/>
          <c:showLegendKey val="0"/>
          <c:showVal val="0"/>
          <c:showCatName val="0"/>
          <c:showSerName val="0"/>
          <c:showPercent val="0"/>
          <c:showBubbleSize val="0"/>
          <c:extLst>
            <c:ext xmlns:c15="http://schemas.microsoft.com/office/drawing/2012/chart" uri="{CE6537A1-D6FC-4f65-9D91-7224C49458BB}"/>
          </c:extLst>
        </c:dLbl>
      </c:pivotFmt>
      <c:pivotFmt>
        <c:idx val="194"/>
        <c:dLbl>
          <c:idx val="0"/>
          <c:showLegendKey val="0"/>
          <c:showVal val="0"/>
          <c:showCatName val="0"/>
          <c:showSerName val="0"/>
          <c:showPercent val="0"/>
          <c:showBubbleSize val="0"/>
          <c:extLst>
            <c:ext xmlns:c15="http://schemas.microsoft.com/office/drawing/2012/chart" uri="{CE6537A1-D6FC-4f65-9D91-7224C49458BB}"/>
          </c:extLst>
        </c:dLbl>
      </c:pivotFmt>
      <c:pivotFmt>
        <c:idx val="195"/>
        <c:dLbl>
          <c:idx val="0"/>
          <c:showLegendKey val="0"/>
          <c:showVal val="0"/>
          <c:showCatName val="0"/>
          <c:showSerName val="0"/>
          <c:showPercent val="0"/>
          <c:showBubbleSize val="0"/>
          <c:extLst>
            <c:ext xmlns:c15="http://schemas.microsoft.com/office/drawing/2012/chart" uri="{CE6537A1-D6FC-4f65-9D91-7224C49458BB}"/>
          </c:extLst>
        </c:dLbl>
      </c:pivotFmt>
      <c:pivotFmt>
        <c:idx val="196"/>
        <c:dLbl>
          <c:idx val="0"/>
          <c:showLegendKey val="0"/>
          <c:showVal val="0"/>
          <c:showCatName val="0"/>
          <c:showSerName val="0"/>
          <c:showPercent val="0"/>
          <c:showBubbleSize val="0"/>
          <c:extLst>
            <c:ext xmlns:c15="http://schemas.microsoft.com/office/drawing/2012/chart" uri="{CE6537A1-D6FC-4f65-9D91-7224C49458BB}"/>
          </c:extLst>
        </c:dLbl>
      </c:pivotFmt>
      <c:pivotFmt>
        <c:idx val="197"/>
        <c:dLbl>
          <c:idx val="0"/>
          <c:showLegendKey val="0"/>
          <c:showVal val="0"/>
          <c:showCatName val="0"/>
          <c:showSerName val="0"/>
          <c:showPercent val="0"/>
          <c:showBubbleSize val="0"/>
          <c:extLst>
            <c:ext xmlns:c15="http://schemas.microsoft.com/office/drawing/2012/chart" uri="{CE6537A1-D6FC-4f65-9D91-7224C49458BB}"/>
          </c:extLst>
        </c:dLbl>
      </c:pivotFmt>
      <c:pivotFmt>
        <c:idx val="198"/>
        <c:dLbl>
          <c:idx val="0"/>
          <c:showLegendKey val="0"/>
          <c:showVal val="0"/>
          <c:showCatName val="0"/>
          <c:showSerName val="0"/>
          <c:showPercent val="0"/>
          <c:showBubbleSize val="0"/>
          <c:extLst>
            <c:ext xmlns:c15="http://schemas.microsoft.com/office/drawing/2012/chart" uri="{CE6537A1-D6FC-4f65-9D91-7224C49458BB}"/>
          </c:extLst>
        </c:dLbl>
      </c:pivotFmt>
      <c:pivotFmt>
        <c:idx val="199"/>
        <c:dLbl>
          <c:idx val="0"/>
          <c:showLegendKey val="0"/>
          <c:showVal val="0"/>
          <c:showCatName val="0"/>
          <c:showSerName val="0"/>
          <c:showPercent val="0"/>
          <c:showBubbleSize val="0"/>
          <c:extLst>
            <c:ext xmlns:c15="http://schemas.microsoft.com/office/drawing/2012/chart" uri="{CE6537A1-D6FC-4f65-9D91-7224C49458BB}"/>
          </c:extLst>
        </c:dLbl>
      </c:pivotFmt>
      <c:pivotFmt>
        <c:idx val="200"/>
        <c:dLbl>
          <c:idx val="0"/>
          <c:showLegendKey val="0"/>
          <c:showVal val="0"/>
          <c:showCatName val="0"/>
          <c:showSerName val="0"/>
          <c:showPercent val="0"/>
          <c:showBubbleSize val="0"/>
          <c:extLst>
            <c:ext xmlns:c15="http://schemas.microsoft.com/office/drawing/2012/chart" uri="{CE6537A1-D6FC-4f65-9D91-7224C49458BB}"/>
          </c:extLst>
        </c:dLbl>
      </c:pivotFmt>
      <c:pivotFmt>
        <c:idx val="201"/>
        <c:dLbl>
          <c:idx val="0"/>
          <c:showLegendKey val="0"/>
          <c:showVal val="0"/>
          <c:showCatName val="0"/>
          <c:showSerName val="0"/>
          <c:showPercent val="0"/>
          <c:showBubbleSize val="0"/>
          <c:extLst>
            <c:ext xmlns:c15="http://schemas.microsoft.com/office/drawing/2012/chart" uri="{CE6537A1-D6FC-4f65-9D91-7224C49458BB}"/>
          </c:extLst>
        </c:dLbl>
      </c:pivotFmt>
      <c:pivotFmt>
        <c:idx val="202"/>
        <c:dLbl>
          <c:idx val="0"/>
          <c:showLegendKey val="0"/>
          <c:showVal val="0"/>
          <c:showCatName val="0"/>
          <c:showSerName val="0"/>
          <c:showPercent val="0"/>
          <c:showBubbleSize val="0"/>
          <c:extLst>
            <c:ext xmlns:c15="http://schemas.microsoft.com/office/drawing/2012/chart" uri="{CE6537A1-D6FC-4f65-9D91-7224C49458BB}"/>
          </c:extLst>
        </c:dLbl>
      </c:pivotFmt>
      <c:pivotFmt>
        <c:idx val="203"/>
        <c:dLbl>
          <c:idx val="0"/>
          <c:showLegendKey val="0"/>
          <c:showVal val="0"/>
          <c:showCatName val="0"/>
          <c:showSerName val="0"/>
          <c:showPercent val="0"/>
          <c:showBubbleSize val="0"/>
          <c:extLst>
            <c:ext xmlns:c15="http://schemas.microsoft.com/office/drawing/2012/chart" uri="{CE6537A1-D6FC-4f65-9D91-7224C49458BB}"/>
          </c:extLst>
        </c:dLbl>
      </c:pivotFmt>
      <c:pivotFmt>
        <c:idx val="204"/>
        <c:dLbl>
          <c:idx val="0"/>
          <c:showLegendKey val="0"/>
          <c:showVal val="0"/>
          <c:showCatName val="0"/>
          <c:showSerName val="0"/>
          <c:showPercent val="0"/>
          <c:showBubbleSize val="0"/>
          <c:extLst>
            <c:ext xmlns:c15="http://schemas.microsoft.com/office/drawing/2012/chart" uri="{CE6537A1-D6FC-4f65-9D91-7224C49458BB}"/>
          </c:extLst>
        </c:dLbl>
      </c:pivotFmt>
      <c:pivotFmt>
        <c:idx val="205"/>
        <c:dLbl>
          <c:idx val="0"/>
          <c:showLegendKey val="0"/>
          <c:showVal val="0"/>
          <c:showCatName val="0"/>
          <c:showSerName val="0"/>
          <c:showPercent val="0"/>
          <c:showBubbleSize val="0"/>
          <c:extLst>
            <c:ext xmlns:c15="http://schemas.microsoft.com/office/drawing/2012/chart" uri="{CE6537A1-D6FC-4f65-9D91-7224C49458BB}"/>
          </c:extLst>
        </c:dLbl>
      </c:pivotFmt>
      <c:pivotFmt>
        <c:idx val="206"/>
        <c:dLbl>
          <c:idx val="0"/>
          <c:showLegendKey val="0"/>
          <c:showVal val="0"/>
          <c:showCatName val="0"/>
          <c:showSerName val="0"/>
          <c:showPercent val="0"/>
          <c:showBubbleSize val="0"/>
          <c:extLst>
            <c:ext xmlns:c15="http://schemas.microsoft.com/office/drawing/2012/chart" uri="{CE6537A1-D6FC-4f65-9D91-7224C49458BB}"/>
          </c:extLst>
        </c:dLbl>
      </c:pivotFmt>
      <c:pivotFmt>
        <c:idx val="207"/>
        <c:dLbl>
          <c:idx val="0"/>
          <c:showLegendKey val="0"/>
          <c:showVal val="0"/>
          <c:showCatName val="0"/>
          <c:showSerName val="0"/>
          <c:showPercent val="0"/>
          <c:showBubbleSize val="0"/>
          <c:extLst>
            <c:ext xmlns:c15="http://schemas.microsoft.com/office/drawing/2012/chart" uri="{CE6537A1-D6FC-4f65-9D91-7224C49458BB}"/>
          </c:extLst>
        </c:dLbl>
      </c:pivotFmt>
      <c:pivotFmt>
        <c:idx val="208"/>
        <c:dLbl>
          <c:idx val="0"/>
          <c:showLegendKey val="0"/>
          <c:showVal val="0"/>
          <c:showCatName val="0"/>
          <c:showSerName val="0"/>
          <c:showPercent val="0"/>
          <c:showBubbleSize val="0"/>
          <c:extLst>
            <c:ext xmlns:c15="http://schemas.microsoft.com/office/drawing/2012/chart" uri="{CE6537A1-D6FC-4f65-9D91-7224C49458BB}"/>
          </c:extLst>
        </c:dLbl>
      </c:pivotFmt>
      <c:pivotFmt>
        <c:idx val="209"/>
        <c:dLbl>
          <c:idx val="0"/>
          <c:showLegendKey val="0"/>
          <c:showVal val="0"/>
          <c:showCatName val="0"/>
          <c:showSerName val="0"/>
          <c:showPercent val="0"/>
          <c:showBubbleSize val="0"/>
          <c:extLst>
            <c:ext xmlns:c15="http://schemas.microsoft.com/office/drawing/2012/chart" uri="{CE6537A1-D6FC-4f65-9D91-7224C49458BB}"/>
          </c:extLst>
        </c:dLbl>
      </c:pivotFmt>
      <c:pivotFmt>
        <c:idx val="210"/>
        <c:dLbl>
          <c:idx val="0"/>
          <c:showLegendKey val="0"/>
          <c:showVal val="0"/>
          <c:showCatName val="0"/>
          <c:showSerName val="0"/>
          <c:showPercent val="0"/>
          <c:showBubbleSize val="0"/>
          <c:extLst>
            <c:ext xmlns:c15="http://schemas.microsoft.com/office/drawing/2012/chart" uri="{CE6537A1-D6FC-4f65-9D91-7224C49458BB}"/>
          </c:extLst>
        </c:dLbl>
      </c:pivotFmt>
      <c:pivotFmt>
        <c:idx val="211"/>
        <c:dLbl>
          <c:idx val="0"/>
          <c:showLegendKey val="0"/>
          <c:showVal val="0"/>
          <c:showCatName val="0"/>
          <c:showSerName val="0"/>
          <c:showPercent val="0"/>
          <c:showBubbleSize val="0"/>
          <c:extLst>
            <c:ext xmlns:c15="http://schemas.microsoft.com/office/drawing/2012/chart" uri="{CE6537A1-D6FC-4f65-9D91-7224C49458BB}"/>
          </c:extLst>
        </c:dLbl>
      </c:pivotFmt>
      <c:pivotFmt>
        <c:idx val="212"/>
        <c:dLbl>
          <c:idx val="0"/>
          <c:showLegendKey val="0"/>
          <c:showVal val="0"/>
          <c:showCatName val="0"/>
          <c:showSerName val="0"/>
          <c:showPercent val="0"/>
          <c:showBubbleSize val="0"/>
          <c:extLst>
            <c:ext xmlns:c15="http://schemas.microsoft.com/office/drawing/2012/chart" uri="{CE6537A1-D6FC-4f65-9D91-7224C49458BB}"/>
          </c:extLst>
        </c:dLbl>
      </c:pivotFmt>
      <c:pivotFmt>
        <c:idx val="213"/>
        <c:dLbl>
          <c:idx val="0"/>
          <c:showLegendKey val="0"/>
          <c:showVal val="0"/>
          <c:showCatName val="0"/>
          <c:showSerName val="0"/>
          <c:showPercent val="0"/>
          <c:showBubbleSize val="0"/>
          <c:extLst>
            <c:ext xmlns:c15="http://schemas.microsoft.com/office/drawing/2012/chart" uri="{CE6537A1-D6FC-4f65-9D91-7224C49458BB}"/>
          </c:extLst>
        </c:dLbl>
      </c:pivotFmt>
      <c:pivotFmt>
        <c:idx val="214"/>
        <c:dLbl>
          <c:idx val="0"/>
          <c:showLegendKey val="0"/>
          <c:showVal val="0"/>
          <c:showCatName val="0"/>
          <c:showSerName val="0"/>
          <c:showPercent val="0"/>
          <c:showBubbleSize val="0"/>
          <c:extLst>
            <c:ext xmlns:c15="http://schemas.microsoft.com/office/drawing/2012/chart" uri="{CE6537A1-D6FC-4f65-9D91-7224C49458BB}"/>
          </c:extLst>
        </c:dLbl>
      </c:pivotFmt>
      <c:pivotFmt>
        <c:idx val="215"/>
        <c:dLbl>
          <c:idx val="0"/>
          <c:showLegendKey val="0"/>
          <c:showVal val="0"/>
          <c:showCatName val="0"/>
          <c:showSerName val="0"/>
          <c:showPercent val="0"/>
          <c:showBubbleSize val="0"/>
          <c:extLst>
            <c:ext xmlns:c15="http://schemas.microsoft.com/office/drawing/2012/chart" uri="{CE6537A1-D6FC-4f65-9D91-7224C49458BB}"/>
          </c:extLst>
        </c:dLbl>
      </c:pivotFmt>
      <c:pivotFmt>
        <c:idx val="216"/>
        <c:dLbl>
          <c:idx val="0"/>
          <c:showLegendKey val="0"/>
          <c:showVal val="0"/>
          <c:showCatName val="0"/>
          <c:showSerName val="0"/>
          <c:showPercent val="0"/>
          <c:showBubbleSize val="0"/>
          <c:extLst>
            <c:ext xmlns:c15="http://schemas.microsoft.com/office/drawing/2012/chart" uri="{CE6537A1-D6FC-4f65-9D91-7224C49458BB}"/>
          </c:extLst>
        </c:dLbl>
      </c:pivotFmt>
      <c:pivotFmt>
        <c:idx val="217"/>
        <c:dLbl>
          <c:idx val="0"/>
          <c:showLegendKey val="0"/>
          <c:showVal val="0"/>
          <c:showCatName val="0"/>
          <c:showSerName val="0"/>
          <c:showPercent val="0"/>
          <c:showBubbleSize val="0"/>
          <c:extLst>
            <c:ext xmlns:c15="http://schemas.microsoft.com/office/drawing/2012/chart" uri="{CE6537A1-D6FC-4f65-9D91-7224C49458BB}"/>
          </c:extLst>
        </c:dLbl>
      </c:pivotFmt>
      <c:pivotFmt>
        <c:idx val="218"/>
        <c:dLbl>
          <c:idx val="0"/>
          <c:showLegendKey val="0"/>
          <c:showVal val="0"/>
          <c:showCatName val="0"/>
          <c:showSerName val="0"/>
          <c:showPercent val="0"/>
          <c:showBubbleSize val="0"/>
          <c:extLst>
            <c:ext xmlns:c15="http://schemas.microsoft.com/office/drawing/2012/chart" uri="{CE6537A1-D6FC-4f65-9D91-7224C49458BB}"/>
          </c:extLst>
        </c:dLbl>
      </c:pivotFmt>
      <c:pivotFmt>
        <c:idx val="219"/>
        <c:dLbl>
          <c:idx val="0"/>
          <c:showLegendKey val="0"/>
          <c:showVal val="0"/>
          <c:showCatName val="0"/>
          <c:showSerName val="0"/>
          <c:showPercent val="0"/>
          <c:showBubbleSize val="0"/>
          <c:extLst>
            <c:ext xmlns:c15="http://schemas.microsoft.com/office/drawing/2012/chart" uri="{CE6537A1-D6FC-4f65-9D91-7224C49458BB}"/>
          </c:extLst>
        </c:dLbl>
      </c:pivotFmt>
      <c:pivotFmt>
        <c:idx val="220"/>
        <c:dLbl>
          <c:idx val="0"/>
          <c:showLegendKey val="0"/>
          <c:showVal val="0"/>
          <c:showCatName val="0"/>
          <c:showSerName val="0"/>
          <c:showPercent val="0"/>
          <c:showBubbleSize val="0"/>
          <c:extLst>
            <c:ext xmlns:c15="http://schemas.microsoft.com/office/drawing/2012/chart" uri="{CE6537A1-D6FC-4f65-9D91-7224C49458BB}"/>
          </c:extLst>
        </c:dLbl>
      </c:pivotFmt>
      <c:pivotFmt>
        <c:idx val="221"/>
        <c:dLbl>
          <c:idx val="0"/>
          <c:showLegendKey val="0"/>
          <c:showVal val="0"/>
          <c:showCatName val="0"/>
          <c:showSerName val="0"/>
          <c:showPercent val="0"/>
          <c:showBubbleSize val="0"/>
          <c:extLst>
            <c:ext xmlns:c15="http://schemas.microsoft.com/office/drawing/2012/chart" uri="{CE6537A1-D6FC-4f65-9D91-7224C49458BB}"/>
          </c:extLst>
        </c:dLbl>
      </c:pivotFmt>
      <c:pivotFmt>
        <c:idx val="222"/>
        <c:dLbl>
          <c:idx val="0"/>
          <c:showLegendKey val="0"/>
          <c:showVal val="0"/>
          <c:showCatName val="0"/>
          <c:showSerName val="0"/>
          <c:showPercent val="0"/>
          <c:showBubbleSize val="0"/>
          <c:extLst>
            <c:ext xmlns:c15="http://schemas.microsoft.com/office/drawing/2012/chart" uri="{CE6537A1-D6FC-4f65-9D91-7224C49458BB}"/>
          </c:extLst>
        </c:dLbl>
      </c:pivotFmt>
      <c:pivotFmt>
        <c:idx val="223"/>
        <c:dLbl>
          <c:idx val="0"/>
          <c:showLegendKey val="0"/>
          <c:showVal val="0"/>
          <c:showCatName val="0"/>
          <c:showSerName val="0"/>
          <c:showPercent val="0"/>
          <c:showBubbleSize val="0"/>
          <c:extLst>
            <c:ext xmlns:c15="http://schemas.microsoft.com/office/drawing/2012/chart" uri="{CE6537A1-D6FC-4f65-9D91-7224C49458BB}"/>
          </c:extLst>
        </c:dLbl>
      </c:pivotFmt>
      <c:pivotFmt>
        <c:idx val="224"/>
        <c:dLbl>
          <c:idx val="0"/>
          <c:showLegendKey val="0"/>
          <c:showVal val="0"/>
          <c:showCatName val="0"/>
          <c:showSerName val="0"/>
          <c:showPercent val="0"/>
          <c:showBubbleSize val="0"/>
          <c:extLst>
            <c:ext xmlns:c15="http://schemas.microsoft.com/office/drawing/2012/chart" uri="{CE6537A1-D6FC-4f65-9D91-7224C49458BB}"/>
          </c:extLst>
        </c:dLbl>
      </c:pivotFmt>
      <c:pivotFmt>
        <c:idx val="225"/>
        <c:dLbl>
          <c:idx val="0"/>
          <c:showLegendKey val="0"/>
          <c:showVal val="0"/>
          <c:showCatName val="0"/>
          <c:showSerName val="0"/>
          <c:showPercent val="0"/>
          <c:showBubbleSize val="0"/>
          <c:extLst>
            <c:ext xmlns:c15="http://schemas.microsoft.com/office/drawing/2012/chart" uri="{CE6537A1-D6FC-4f65-9D91-7224C49458BB}"/>
          </c:extLst>
        </c:dLbl>
      </c:pivotFmt>
      <c:pivotFmt>
        <c:idx val="226"/>
        <c:dLbl>
          <c:idx val="0"/>
          <c:showLegendKey val="0"/>
          <c:showVal val="0"/>
          <c:showCatName val="0"/>
          <c:showSerName val="0"/>
          <c:showPercent val="0"/>
          <c:showBubbleSize val="0"/>
          <c:extLst>
            <c:ext xmlns:c15="http://schemas.microsoft.com/office/drawing/2012/chart" uri="{CE6537A1-D6FC-4f65-9D91-7224C49458BB}"/>
          </c:extLst>
        </c:dLbl>
      </c:pivotFmt>
      <c:pivotFmt>
        <c:idx val="227"/>
        <c:dLbl>
          <c:idx val="0"/>
          <c:showLegendKey val="0"/>
          <c:showVal val="0"/>
          <c:showCatName val="0"/>
          <c:showSerName val="0"/>
          <c:showPercent val="0"/>
          <c:showBubbleSize val="0"/>
          <c:extLst>
            <c:ext xmlns:c15="http://schemas.microsoft.com/office/drawing/2012/chart" uri="{CE6537A1-D6FC-4f65-9D91-7224C49458BB}"/>
          </c:extLst>
        </c:dLbl>
      </c:pivotFmt>
      <c:pivotFmt>
        <c:idx val="228"/>
        <c:dLbl>
          <c:idx val="0"/>
          <c:showLegendKey val="0"/>
          <c:showVal val="0"/>
          <c:showCatName val="0"/>
          <c:showSerName val="0"/>
          <c:showPercent val="0"/>
          <c:showBubbleSize val="0"/>
          <c:extLst>
            <c:ext xmlns:c15="http://schemas.microsoft.com/office/drawing/2012/chart" uri="{CE6537A1-D6FC-4f65-9D91-7224C49458BB}"/>
          </c:extLst>
        </c:dLbl>
      </c:pivotFmt>
      <c:pivotFmt>
        <c:idx val="229"/>
        <c:dLbl>
          <c:idx val="0"/>
          <c:showLegendKey val="0"/>
          <c:showVal val="0"/>
          <c:showCatName val="0"/>
          <c:showSerName val="0"/>
          <c:showPercent val="0"/>
          <c:showBubbleSize val="0"/>
          <c:extLst>
            <c:ext xmlns:c15="http://schemas.microsoft.com/office/drawing/2012/chart" uri="{CE6537A1-D6FC-4f65-9D91-7224C49458BB}"/>
          </c:extLst>
        </c:dLbl>
      </c:pivotFmt>
      <c:pivotFmt>
        <c:idx val="230"/>
        <c:dLbl>
          <c:idx val="0"/>
          <c:showLegendKey val="0"/>
          <c:showVal val="0"/>
          <c:showCatName val="0"/>
          <c:showSerName val="0"/>
          <c:showPercent val="0"/>
          <c:showBubbleSize val="0"/>
          <c:extLst>
            <c:ext xmlns:c15="http://schemas.microsoft.com/office/drawing/2012/chart" uri="{CE6537A1-D6FC-4f65-9D91-7224C49458BB}"/>
          </c:extLst>
        </c:dLbl>
      </c:pivotFmt>
      <c:pivotFmt>
        <c:idx val="231"/>
        <c:dLbl>
          <c:idx val="0"/>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3"/>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34"/>
        <c:dLbl>
          <c:idx val="0"/>
          <c:showLegendKey val="0"/>
          <c:showVal val="0"/>
          <c:showCatName val="0"/>
          <c:showSerName val="0"/>
          <c:showPercent val="0"/>
          <c:showBubbleSize val="0"/>
          <c:extLst>
            <c:ext xmlns:c15="http://schemas.microsoft.com/office/drawing/2012/chart" uri="{CE6537A1-D6FC-4f65-9D91-7224C49458BB}"/>
          </c:extLst>
        </c:dLbl>
      </c:pivotFmt>
      <c:pivotFmt>
        <c:idx val="235"/>
        <c:dLbl>
          <c:idx val="0"/>
          <c:showLegendKey val="0"/>
          <c:showVal val="0"/>
          <c:showCatName val="0"/>
          <c:showSerName val="0"/>
          <c:showPercent val="0"/>
          <c:showBubbleSize val="0"/>
          <c:extLst>
            <c:ext xmlns:c15="http://schemas.microsoft.com/office/drawing/2012/chart" uri="{CE6537A1-D6FC-4f65-9D91-7224C49458BB}"/>
          </c:extLst>
        </c:dLbl>
      </c:pivotFmt>
      <c:pivotFmt>
        <c:idx val="236"/>
        <c:dLbl>
          <c:idx val="0"/>
          <c:showLegendKey val="0"/>
          <c:showVal val="0"/>
          <c:showCatName val="0"/>
          <c:showSerName val="0"/>
          <c:showPercent val="0"/>
          <c:showBubbleSize val="0"/>
          <c:extLst>
            <c:ext xmlns:c15="http://schemas.microsoft.com/office/drawing/2012/chart" uri="{CE6537A1-D6FC-4f65-9D91-7224C49458BB}"/>
          </c:extLst>
        </c:dLbl>
      </c:pivotFmt>
      <c:pivotFmt>
        <c:idx val="237"/>
        <c:dLbl>
          <c:idx val="0"/>
          <c:showLegendKey val="0"/>
          <c:showVal val="0"/>
          <c:showCatName val="0"/>
          <c:showSerName val="0"/>
          <c:showPercent val="0"/>
          <c:showBubbleSize val="0"/>
          <c:extLst>
            <c:ext xmlns:c15="http://schemas.microsoft.com/office/drawing/2012/chart" uri="{CE6537A1-D6FC-4f65-9D91-7224C49458BB}"/>
          </c:extLst>
        </c:dLbl>
      </c:pivotFmt>
      <c:pivotFmt>
        <c:idx val="238"/>
        <c:dLbl>
          <c:idx val="0"/>
          <c:showLegendKey val="0"/>
          <c:showVal val="0"/>
          <c:showCatName val="0"/>
          <c:showSerName val="0"/>
          <c:showPercent val="0"/>
          <c:showBubbleSize val="0"/>
          <c:extLst>
            <c:ext xmlns:c15="http://schemas.microsoft.com/office/drawing/2012/chart" uri="{CE6537A1-D6FC-4f65-9D91-7224C49458BB}"/>
          </c:extLst>
        </c:dLbl>
      </c:pivotFmt>
      <c:pivotFmt>
        <c:idx val="239"/>
        <c:dLbl>
          <c:idx val="0"/>
          <c:showLegendKey val="0"/>
          <c:showVal val="0"/>
          <c:showCatName val="0"/>
          <c:showSerName val="0"/>
          <c:showPercent val="0"/>
          <c:showBubbleSize val="0"/>
          <c:extLst>
            <c:ext xmlns:c15="http://schemas.microsoft.com/office/drawing/2012/chart" uri="{CE6537A1-D6FC-4f65-9D91-7224C49458BB}"/>
          </c:extLst>
        </c:dLbl>
      </c:pivotFmt>
      <c:pivotFmt>
        <c:idx val="240"/>
        <c:dLbl>
          <c:idx val="0"/>
          <c:showLegendKey val="0"/>
          <c:showVal val="0"/>
          <c:showCatName val="0"/>
          <c:showSerName val="0"/>
          <c:showPercent val="0"/>
          <c:showBubbleSize val="0"/>
          <c:extLst>
            <c:ext xmlns:c15="http://schemas.microsoft.com/office/drawing/2012/chart" uri="{CE6537A1-D6FC-4f65-9D91-7224C49458BB}"/>
          </c:extLst>
        </c:dLbl>
      </c:pivotFmt>
      <c:pivotFmt>
        <c:idx val="241"/>
        <c:dLbl>
          <c:idx val="0"/>
          <c:showLegendKey val="0"/>
          <c:showVal val="0"/>
          <c:showCatName val="0"/>
          <c:showSerName val="0"/>
          <c:showPercent val="0"/>
          <c:showBubbleSize val="0"/>
          <c:extLst>
            <c:ext xmlns:c15="http://schemas.microsoft.com/office/drawing/2012/chart" uri="{CE6537A1-D6FC-4f65-9D91-7224C49458BB}"/>
          </c:extLst>
        </c:dLbl>
      </c:pivotFmt>
      <c:pivotFmt>
        <c:idx val="242"/>
        <c:dLbl>
          <c:idx val="0"/>
          <c:showLegendKey val="0"/>
          <c:showVal val="0"/>
          <c:showCatName val="0"/>
          <c:showSerName val="0"/>
          <c:showPercent val="0"/>
          <c:showBubbleSize val="0"/>
          <c:extLst>
            <c:ext xmlns:c15="http://schemas.microsoft.com/office/drawing/2012/chart" uri="{CE6537A1-D6FC-4f65-9D91-7224C49458BB}"/>
          </c:extLst>
        </c:dLbl>
      </c:pivotFmt>
      <c:pivotFmt>
        <c:idx val="243"/>
        <c:dLbl>
          <c:idx val="0"/>
          <c:showLegendKey val="0"/>
          <c:showVal val="0"/>
          <c:showCatName val="0"/>
          <c:showSerName val="0"/>
          <c:showPercent val="0"/>
          <c:showBubbleSize val="0"/>
          <c:extLst>
            <c:ext xmlns:c15="http://schemas.microsoft.com/office/drawing/2012/chart" uri="{CE6537A1-D6FC-4f65-9D91-7224C49458BB}"/>
          </c:extLst>
        </c:dLbl>
      </c:pivotFmt>
      <c:pivotFmt>
        <c:idx val="244"/>
        <c:dLbl>
          <c:idx val="0"/>
          <c:showLegendKey val="0"/>
          <c:showVal val="0"/>
          <c:showCatName val="0"/>
          <c:showSerName val="0"/>
          <c:showPercent val="0"/>
          <c:showBubbleSize val="0"/>
          <c:extLst>
            <c:ext xmlns:c15="http://schemas.microsoft.com/office/drawing/2012/chart" uri="{CE6537A1-D6FC-4f65-9D91-7224C49458BB}"/>
          </c:extLst>
        </c:dLbl>
      </c:pivotFmt>
      <c:pivotFmt>
        <c:idx val="245"/>
        <c:dLbl>
          <c:idx val="0"/>
          <c:showLegendKey val="0"/>
          <c:showVal val="0"/>
          <c:showCatName val="0"/>
          <c:showSerName val="0"/>
          <c:showPercent val="0"/>
          <c:showBubbleSize val="0"/>
          <c:extLst>
            <c:ext xmlns:c15="http://schemas.microsoft.com/office/drawing/2012/chart" uri="{CE6537A1-D6FC-4f65-9D91-7224C49458BB}"/>
          </c:extLst>
        </c:dLbl>
      </c:pivotFmt>
      <c:pivotFmt>
        <c:idx val="246"/>
        <c:dLbl>
          <c:idx val="0"/>
          <c:showLegendKey val="0"/>
          <c:showVal val="0"/>
          <c:showCatName val="0"/>
          <c:showSerName val="0"/>
          <c:showPercent val="0"/>
          <c:showBubbleSize val="0"/>
          <c:extLst>
            <c:ext xmlns:c15="http://schemas.microsoft.com/office/drawing/2012/chart" uri="{CE6537A1-D6FC-4f65-9D91-7224C49458BB}"/>
          </c:extLst>
        </c:dLbl>
      </c:pivotFmt>
      <c:pivotFmt>
        <c:idx val="247"/>
        <c:dLbl>
          <c:idx val="0"/>
          <c:showLegendKey val="0"/>
          <c:showVal val="0"/>
          <c:showCatName val="0"/>
          <c:showSerName val="0"/>
          <c:showPercent val="0"/>
          <c:showBubbleSize val="0"/>
          <c:extLst>
            <c:ext xmlns:c15="http://schemas.microsoft.com/office/drawing/2012/chart" uri="{CE6537A1-D6FC-4f65-9D91-7224C49458BB}"/>
          </c:extLst>
        </c:dLbl>
      </c:pivotFmt>
      <c:pivotFmt>
        <c:idx val="248"/>
        <c:dLbl>
          <c:idx val="0"/>
          <c:showLegendKey val="0"/>
          <c:showVal val="0"/>
          <c:showCatName val="0"/>
          <c:showSerName val="0"/>
          <c:showPercent val="0"/>
          <c:showBubbleSize val="0"/>
          <c:extLst>
            <c:ext xmlns:c15="http://schemas.microsoft.com/office/drawing/2012/chart" uri="{CE6537A1-D6FC-4f65-9D91-7224C49458BB}"/>
          </c:extLst>
        </c:dLbl>
      </c:pivotFmt>
      <c:pivotFmt>
        <c:idx val="249"/>
        <c:dLbl>
          <c:idx val="0"/>
          <c:showLegendKey val="0"/>
          <c:showVal val="0"/>
          <c:showCatName val="0"/>
          <c:showSerName val="0"/>
          <c:showPercent val="0"/>
          <c:showBubbleSize val="0"/>
          <c:extLst>
            <c:ext xmlns:c15="http://schemas.microsoft.com/office/drawing/2012/chart" uri="{CE6537A1-D6FC-4f65-9D91-7224C49458BB}"/>
          </c:extLst>
        </c:dLbl>
      </c:pivotFmt>
      <c:pivotFmt>
        <c:idx val="250"/>
        <c:dLbl>
          <c:idx val="0"/>
          <c:showLegendKey val="0"/>
          <c:showVal val="0"/>
          <c:showCatName val="0"/>
          <c:showSerName val="0"/>
          <c:showPercent val="0"/>
          <c:showBubbleSize val="0"/>
          <c:extLst>
            <c:ext xmlns:c15="http://schemas.microsoft.com/office/drawing/2012/chart" uri="{CE6537A1-D6FC-4f65-9D91-7224C49458BB}"/>
          </c:extLst>
        </c:dLbl>
      </c:pivotFmt>
      <c:pivotFmt>
        <c:idx val="251"/>
        <c:dLbl>
          <c:idx val="0"/>
          <c:showLegendKey val="0"/>
          <c:showVal val="0"/>
          <c:showCatName val="0"/>
          <c:showSerName val="0"/>
          <c:showPercent val="0"/>
          <c:showBubbleSize val="0"/>
          <c:extLst>
            <c:ext xmlns:c15="http://schemas.microsoft.com/office/drawing/2012/chart" uri="{CE6537A1-D6FC-4f65-9D91-7224C49458BB}"/>
          </c:extLst>
        </c:dLbl>
      </c:pivotFmt>
      <c:pivotFmt>
        <c:idx val="252"/>
        <c:dLbl>
          <c:idx val="0"/>
          <c:showLegendKey val="0"/>
          <c:showVal val="0"/>
          <c:showCatName val="0"/>
          <c:showSerName val="0"/>
          <c:showPercent val="0"/>
          <c:showBubbleSize val="0"/>
          <c:extLst>
            <c:ext xmlns:c15="http://schemas.microsoft.com/office/drawing/2012/chart" uri="{CE6537A1-D6FC-4f65-9D91-7224C49458BB}"/>
          </c:extLst>
        </c:dLbl>
      </c:pivotFmt>
      <c:pivotFmt>
        <c:idx val="253"/>
        <c:dLbl>
          <c:idx val="0"/>
          <c:showLegendKey val="0"/>
          <c:showVal val="0"/>
          <c:showCatName val="0"/>
          <c:showSerName val="0"/>
          <c:showPercent val="0"/>
          <c:showBubbleSize val="0"/>
          <c:extLst>
            <c:ext xmlns:c15="http://schemas.microsoft.com/office/drawing/2012/chart" uri="{CE6537A1-D6FC-4f65-9D91-7224C49458BB}"/>
          </c:extLst>
        </c:dLbl>
      </c:pivotFmt>
      <c:pivotFmt>
        <c:idx val="254"/>
        <c:dLbl>
          <c:idx val="0"/>
          <c:showLegendKey val="0"/>
          <c:showVal val="0"/>
          <c:showCatName val="0"/>
          <c:showSerName val="0"/>
          <c:showPercent val="0"/>
          <c:showBubbleSize val="0"/>
          <c:extLst>
            <c:ext xmlns:c15="http://schemas.microsoft.com/office/drawing/2012/chart" uri="{CE6537A1-D6FC-4f65-9D91-7224C49458BB}"/>
          </c:extLst>
        </c:dLbl>
      </c:pivotFmt>
      <c:pivotFmt>
        <c:idx val="255"/>
        <c:dLbl>
          <c:idx val="0"/>
          <c:showLegendKey val="0"/>
          <c:showVal val="0"/>
          <c:showCatName val="0"/>
          <c:showSerName val="0"/>
          <c:showPercent val="0"/>
          <c:showBubbleSize val="0"/>
          <c:extLst>
            <c:ext xmlns:c15="http://schemas.microsoft.com/office/drawing/2012/chart" uri="{CE6537A1-D6FC-4f65-9D91-7224C49458BB}"/>
          </c:extLst>
        </c:dLbl>
      </c:pivotFmt>
      <c:pivotFmt>
        <c:idx val="256"/>
        <c:dLbl>
          <c:idx val="0"/>
          <c:showLegendKey val="0"/>
          <c:showVal val="0"/>
          <c:showCatName val="0"/>
          <c:showSerName val="0"/>
          <c:showPercent val="0"/>
          <c:showBubbleSize val="0"/>
          <c:extLst>
            <c:ext xmlns:c15="http://schemas.microsoft.com/office/drawing/2012/chart" uri="{CE6537A1-D6FC-4f65-9D91-7224C49458BB}"/>
          </c:extLst>
        </c:dLbl>
      </c:pivotFmt>
      <c:pivotFmt>
        <c:idx val="257"/>
        <c:dLbl>
          <c:idx val="0"/>
          <c:showLegendKey val="0"/>
          <c:showVal val="0"/>
          <c:showCatName val="0"/>
          <c:showSerName val="0"/>
          <c:showPercent val="0"/>
          <c:showBubbleSize val="0"/>
          <c:extLst>
            <c:ext xmlns:c15="http://schemas.microsoft.com/office/drawing/2012/chart" uri="{CE6537A1-D6FC-4f65-9D91-7224C49458BB}"/>
          </c:extLst>
        </c:dLbl>
      </c:pivotFmt>
      <c:pivotFmt>
        <c:idx val="258"/>
        <c:dLbl>
          <c:idx val="0"/>
          <c:showLegendKey val="0"/>
          <c:showVal val="0"/>
          <c:showCatName val="0"/>
          <c:showSerName val="0"/>
          <c:showPercent val="0"/>
          <c:showBubbleSize val="0"/>
          <c:extLst>
            <c:ext xmlns:c15="http://schemas.microsoft.com/office/drawing/2012/chart" uri="{CE6537A1-D6FC-4f65-9D91-7224C49458BB}"/>
          </c:extLst>
        </c:dLbl>
      </c:pivotFmt>
      <c:pivotFmt>
        <c:idx val="259"/>
        <c:dLbl>
          <c:idx val="0"/>
          <c:showLegendKey val="0"/>
          <c:showVal val="0"/>
          <c:showCatName val="0"/>
          <c:showSerName val="0"/>
          <c:showPercent val="0"/>
          <c:showBubbleSize val="0"/>
          <c:extLst>
            <c:ext xmlns:c15="http://schemas.microsoft.com/office/drawing/2012/chart" uri="{CE6537A1-D6FC-4f65-9D91-7224C49458BB}"/>
          </c:extLst>
        </c:dLbl>
      </c:pivotFmt>
      <c:pivotFmt>
        <c:idx val="260"/>
        <c:dLbl>
          <c:idx val="0"/>
          <c:showLegendKey val="0"/>
          <c:showVal val="0"/>
          <c:showCatName val="0"/>
          <c:showSerName val="0"/>
          <c:showPercent val="0"/>
          <c:showBubbleSize val="0"/>
          <c:extLst>
            <c:ext xmlns:c15="http://schemas.microsoft.com/office/drawing/2012/chart" uri="{CE6537A1-D6FC-4f65-9D91-7224C49458BB}"/>
          </c:extLst>
        </c:dLbl>
      </c:pivotFmt>
      <c:pivotFmt>
        <c:idx val="261"/>
        <c:dLbl>
          <c:idx val="0"/>
          <c:showLegendKey val="0"/>
          <c:showVal val="0"/>
          <c:showCatName val="0"/>
          <c:showSerName val="0"/>
          <c:showPercent val="0"/>
          <c:showBubbleSize val="0"/>
          <c:extLst>
            <c:ext xmlns:c15="http://schemas.microsoft.com/office/drawing/2012/chart" uri="{CE6537A1-D6FC-4f65-9D91-7224C49458BB}"/>
          </c:extLst>
        </c:dLbl>
      </c:pivotFmt>
      <c:pivotFmt>
        <c:idx val="262"/>
        <c:dLbl>
          <c:idx val="0"/>
          <c:showLegendKey val="0"/>
          <c:showVal val="0"/>
          <c:showCatName val="0"/>
          <c:showSerName val="0"/>
          <c:showPercent val="0"/>
          <c:showBubbleSize val="0"/>
          <c:extLst>
            <c:ext xmlns:c15="http://schemas.microsoft.com/office/drawing/2012/chart" uri="{CE6537A1-D6FC-4f65-9D91-7224C49458BB}"/>
          </c:extLst>
        </c:dLbl>
      </c:pivotFmt>
      <c:pivotFmt>
        <c:idx val="263"/>
        <c:dLbl>
          <c:idx val="0"/>
          <c:showLegendKey val="0"/>
          <c:showVal val="0"/>
          <c:showCatName val="0"/>
          <c:showSerName val="0"/>
          <c:showPercent val="0"/>
          <c:showBubbleSize val="0"/>
          <c:extLst>
            <c:ext xmlns:c15="http://schemas.microsoft.com/office/drawing/2012/chart" uri="{CE6537A1-D6FC-4f65-9D91-7224C49458BB}"/>
          </c:extLst>
        </c:dLbl>
      </c:pivotFmt>
      <c:pivotFmt>
        <c:idx val="264"/>
        <c:dLbl>
          <c:idx val="0"/>
          <c:showLegendKey val="0"/>
          <c:showVal val="0"/>
          <c:showCatName val="0"/>
          <c:showSerName val="0"/>
          <c:showPercent val="0"/>
          <c:showBubbleSize val="0"/>
          <c:extLst>
            <c:ext xmlns:c15="http://schemas.microsoft.com/office/drawing/2012/chart" uri="{CE6537A1-D6FC-4f65-9D91-7224C49458BB}"/>
          </c:extLst>
        </c:dLbl>
      </c:pivotFmt>
      <c:pivotFmt>
        <c:idx val="265"/>
        <c:dLbl>
          <c:idx val="0"/>
          <c:showLegendKey val="0"/>
          <c:showVal val="0"/>
          <c:showCatName val="0"/>
          <c:showSerName val="0"/>
          <c:showPercent val="0"/>
          <c:showBubbleSize val="0"/>
          <c:extLst>
            <c:ext xmlns:c15="http://schemas.microsoft.com/office/drawing/2012/chart" uri="{CE6537A1-D6FC-4f65-9D91-7224C49458BB}"/>
          </c:extLst>
        </c:dLbl>
      </c:pivotFmt>
      <c:pivotFmt>
        <c:idx val="266"/>
        <c:dLbl>
          <c:idx val="0"/>
          <c:showLegendKey val="0"/>
          <c:showVal val="0"/>
          <c:showCatName val="0"/>
          <c:showSerName val="0"/>
          <c:showPercent val="0"/>
          <c:showBubbleSize val="0"/>
          <c:extLst>
            <c:ext xmlns:c15="http://schemas.microsoft.com/office/drawing/2012/chart" uri="{CE6537A1-D6FC-4f65-9D91-7224C49458BB}"/>
          </c:extLst>
        </c:dLbl>
      </c:pivotFmt>
      <c:pivotFmt>
        <c:idx val="267"/>
        <c:dLbl>
          <c:idx val="0"/>
          <c:showLegendKey val="0"/>
          <c:showVal val="0"/>
          <c:showCatName val="0"/>
          <c:showSerName val="0"/>
          <c:showPercent val="0"/>
          <c:showBubbleSize val="0"/>
          <c:extLst>
            <c:ext xmlns:c15="http://schemas.microsoft.com/office/drawing/2012/chart" uri="{CE6537A1-D6FC-4f65-9D91-7224C49458BB}"/>
          </c:extLst>
        </c:dLbl>
      </c:pivotFmt>
      <c:pivotFmt>
        <c:idx val="268"/>
        <c:dLbl>
          <c:idx val="0"/>
          <c:showLegendKey val="0"/>
          <c:showVal val="0"/>
          <c:showCatName val="0"/>
          <c:showSerName val="0"/>
          <c:showPercent val="0"/>
          <c:showBubbleSize val="0"/>
          <c:extLst>
            <c:ext xmlns:c15="http://schemas.microsoft.com/office/drawing/2012/chart" uri="{CE6537A1-D6FC-4f65-9D91-7224C49458BB}"/>
          </c:extLst>
        </c:dLbl>
      </c:pivotFmt>
      <c:pivotFmt>
        <c:idx val="269"/>
        <c:dLbl>
          <c:idx val="0"/>
          <c:showLegendKey val="0"/>
          <c:showVal val="0"/>
          <c:showCatName val="0"/>
          <c:showSerName val="0"/>
          <c:showPercent val="0"/>
          <c:showBubbleSize val="0"/>
          <c:extLst>
            <c:ext xmlns:c15="http://schemas.microsoft.com/office/drawing/2012/chart" uri="{CE6537A1-D6FC-4f65-9D91-7224C49458BB}"/>
          </c:extLst>
        </c:dLbl>
      </c:pivotFmt>
      <c:pivotFmt>
        <c:idx val="270"/>
        <c:dLbl>
          <c:idx val="0"/>
          <c:showLegendKey val="0"/>
          <c:showVal val="0"/>
          <c:showCatName val="0"/>
          <c:showSerName val="0"/>
          <c:showPercent val="0"/>
          <c:showBubbleSize val="0"/>
          <c:extLst>
            <c:ext xmlns:c15="http://schemas.microsoft.com/office/drawing/2012/chart" uri="{CE6537A1-D6FC-4f65-9D91-7224C49458BB}"/>
          </c:extLst>
        </c:dLbl>
      </c:pivotFmt>
      <c:pivotFmt>
        <c:idx val="271"/>
        <c:dLbl>
          <c:idx val="0"/>
          <c:showLegendKey val="0"/>
          <c:showVal val="0"/>
          <c:showCatName val="0"/>
          <c:showSerName val="0"/>
          <c:showPercent val="0"/>
          <c:showBubbleSize val="0"/>
          <c:extLst>
            <c:ext xmlns:c15="http://schemas.microsoft.com/office/drawing/2012/chart" uri="{CE6537A1-D6FC-4f65-9D91-7224C49458BB}"/>
          </c:extLst>
        </c:dLbl>
      </c:pivotFmt>
      <c:pivotFmt>
        <c:idx val="272"/>
        <c:dLbl>
          <c:idx val="0"/>
          <c:showLegendKey val="0"/>
          <c:showVal val="0"/>
          <c:showCatName val="0"/>
          <c:showSerName val="0"/>
          <c:showPercent val="0"/>
          <c:showBubbleSize val="0"/>
          <c:extLst>
            <c:ext xmlns:c15="http://schemas.microsoft.com/office/drawing/2012/chart" uri="{CE6537A1-D6FC-4f65-9D91-7224C49458BB}"/>
          </c:extLst>
        </c:dLbl>
      </c:pivotFmt>
      <c:pivotFmt>
        <c:idx val="273"/>
        <c:dLbl>
          <c:idx val="0"/>
          <c:showLegendKey val="0"/>
          <c:showVal val="0"/>
          <c:showCatName val="0"/>
          <c:showSerName val="0"/>
          <c:showPercent val="0"/>
          <c:showBubbleSize val="0"/>
          <c:extLst>
            <c:ext xmlns:c15="http://schemas.microsoft.com/office/drawing/2012/chart" uri="{CE6537A1-D6FC-4f65-9D91-7224C49458BB}"/>
          </c:extLst>
        </c:dLbl>
      </c:pivotFmt>
      <c:pivotFmt>
        <c:idx val="274"/>
        <c:dLbl>
          <c:idx val="0"/>
          <c:showLegendKey val="0"/>
          <c:showVal val="0"/>
          <c:showCatName val="0"/>
          <c:showSerName val="0"/>
          <c:showPercent val="0"/>
          <c:showBubbleSize val="0"/>
          <c:extLst>
            <c:ext xmlns:c15="http://schemas.microsoft.com/office/drawing/2012/chart" uri="{CE6537A1-D6FC-4f65-9D91-7224C49458BB}"/>
          </c:extLst>
        </c:dLbl>
      </c:pivotFmt>
      <c:pivotFmt>
        <c:idx val="275"/>
        <c:dLbl>
          <c:idx val="0"/>
          <c:showLegendKey val="0"/>
          <c:showVal val="0"/>
          <c:showCatName val="0"/>
          <c:showSerName val="0"/>
          <c:showPercent val="0"/>
          <c:showBubbleSize val="0"/>
          <c:extLst>
            <c:ext xmlns:c15="http://schemas.microsoft.com/office/drawing/2012/chart" uri="{CE6537A1-D6FC-4f65-9D91-7224C49458BB}"/>
          </c:extLst>
        </c:dLbl>
      </c:pivotFmt>
      <c:pivotFmt>
        <c:idx val="276"/>
        <c:dLbl>
          <c:idx val="0"/>
          <c:showLegendKey val="0"/>
          <c:showVal val="0"/>
          <c:showCatName val="0"/>
          <c:showSerName val="0"/>
          <c:showPercent val="0"/>
          <c:showBubbleSize val="0"/>
          <c:extLst>
            <c:ext xmlns:c15="http://schemas.microsoft.com/office/drawing/2012/chart" uri="{CE6537A1-D6FC-4f65-9D91-7224C49458BB}"/>
          </c:extLst>
        </c:dLbl>
      </c:pivotFmt>
      <c:pivotFmt>
        <c:idx val="277"/>
        <c:dLbl>
          <c:idx val="0"/>
          <c:showLegendKey val="0"/>
          <c:showVal val="0"/>
          <c:showCatName val="0"/>
          <c:showSerName val="0"/>
          <c:showPercent val="0"/>
          <c:showBubbleSize val="0"/>
          <c:extLst>
            <c:ext xmlns:c15="http://schemas.microsoft.com/office/drawing/2012/chart" uri="{CE6537A1-D6FC-4f65-9D91-7224C49458BB}"/>
          </c:extLst>
        </c:dLbl>
      </c:pivotFmt>
      <c:pivotFmt>
        <c:idx val="278"/>
        <c:dLbl>
          <c:idx val="0"/>
          <c:showLegendKey val="0"/>
          <c:showVal val="0"/>
          <c:showCatName val="0"/>
          <c:showSerName val="0"/>
          <c:showPercent val="0"/>
          <c:showBubbleSize val="0"/>
          <c:extLst>
            <c:ext xmlns:c15="http://schemas.microsoft.com/office/drawing/2012/chart" uri="{CE6537A1-D6FC-4f65-9D91-7224C49458BB}"/>
          </c:extLst>
        </c:dLbl>
      </c:pivotFmt>
      <c:pivotFmt>
        <c:idx val="279"/>
        <c:dLbl>
          <c:idx val="0"/>
          <c:showLegendKey val="0"/>
          <c:showVal val="0"/>
          <c:showCatName val="0"/>
          <c:showSerName val="0"/>
          <c:showPercent val="0"/>
          <c:showBubbleSize val="0"/>
          <c:extLst>
            <c:ext xmlns:c15="http://schemas.microsoft.com/office/drawing/2012/chart" uri="{CE6537A1-D6FC-4f65-9D91-7224C49458BB}"/>
          </c:extLst>
        </c:dLbl>
      </c:pivotFmt>
      <c:pivotFmt>
        <c:idx val="280"/>
        <c:dLbl>
          <c:idx val="0"/>
          <c:showLegendKey val="0"/>
          <c:showVal val="0"/>
          <c:showCatName val="0"/>
          <c:showSerName val="0"/>
          <c:showPercent val="0"/>
          <c:showBubbleSize val="0"/>
          <c:extLst>
            <c:ext xmlns:c15="http://schemas.microsoft.com/office/drawing/2012/chart" uri="{CE6537A1-D6FC-4f65-9D91-7224C49458BB}"/>
          </c:extLst>
        </c:dLbl>
      </c:pivotFmt>
      <c:pivotFmt>
        <c:idx val="281"/>
        <c:dLbl>
          <c:idx val="0"/>
          <c:showLegendKey val="0"/>
          <c:showVal val="0"/>
          <c:showCatName val="0"/>
          <c:showSerName val="0"/>
          <c:showPercent val="0"/>
          <c:showBubbleSize val="0"/>
          <c:extLst>
            <c:ext xmlns:c15="http://schemas.microsoft.com/office/drawing/2012/chart" uri="{CE6537A1-D6FC-4f65-9D91-7224C49458BB}"/>
          </c:extLst>
        </c:dLbl>
      </c:pivotFmt>
      <c:pivotFmt>
        <c:idx val="282"/>
        <c:dLbl>
          <c:idx val="0"/>
          <c:showLegendKey val="0"/>
          <c:showVal val="0"/>
          <c:showCatName val="0"/>
          <c:showSerName val="0"/>
          <c:showPercent val="0"/>
          <c:showBubbleSize val="0"/>
          <c:extLst>
            <c:ext xmlns:c15="http://schemas.microsoft.com/office/drawing/2012/chart" uri="{CE6537A1-D6FC-4f65-9D91-7224C49458BB}"/>
          </c:extLst>
        </c:dLbl>
      </c:pivotFmt>
      <c:pivotFmt>
        <c:idx val="283"/>
        <c:dLbl>
          <c:idx val="0"/>
          <c:showLegendKey val="0"/>
          <c:showVal val="0"/>
          <c:showCatName val="0"/>
          <c:showSerName val="0"/>
          <c:showPercent val="0"/>
          <c:showBubbleSize val="0"/>
          <c:extLst>
            <c:ext xmlns:c15="http://schemas.microsoft.com/office/drawing/2012/chart" uri="{CE6537A1-D6FC-4f65-9D91-7224C49458BB}"/>
          </c:extLst>
        </c:dLbl>
      </c:pivotFmt>
      <c:pivotFmt>
        <c:idx val="284"/>
        <c:dLbl>
          <c:idx val="0"/>
          <c:showLegendKey val="0"/>
          <c:showVal val="0"/>
          <c:showCatName val="0"/>
          <c:showSerName val="0"/>
          <c:showPercent val="0"/>
          <c:showBubbleSize val="0"/>
          <c:extLst>
            <c:ext xmlns:c15="http://schemas.microsoft.com/office/drawing/2012/chart" uri="{CE6537A1-D6FC-4f65-9D91-7224C49458BB}"/>
          </c:extLst>
        </c:dLbl>
      </c:pivotFmt>
      <c:pivotFmt>
        <c:idx val="285"/>
        <c:dLbl>
          <c:idx val="0"/>
          <c:showLegendKey val="0"/>
          <c:showVal val="0"/>
          <c:showCatName val="0"/>
          <c:showSerName val="0"/>
          <c:showPercent val="0"/>
          <c:showBubbleSize val="0"/>
          <c:extLst>
            <c:ext xmlns:c15="http://schemas.microsoft.com/office/drawing/2012/chart" uri="{CE6537A1-D6FC-4f65-9D91-7224C49458BB}"/>
          </c:extLst>
        </c:dLbl>
      </c:pivotFmt>
      <c:pivotFmt>
        <c:idx val="286"/>
        <c:dLbl>
          <c:idx val="0"/>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8"/>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89"/>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90"/>
        <c:spPr>
          <a:solidFill>
            <a:schemeClr val="accent1">
              <a:alpha val="85000"/>
            </a:schemeClr>
          </a:solidFill>
          <a:ln w="9525" cap="flat" cmpd="sng" algn="ctr">
            <a:solidFill>
              <a:schemeClr val="lt1">
                <a:alpha val="50000"/>
              </a:schemeClr>
            </a:solidFill>
            <a:round/>
          </a:ln>
          <a:effectLst/>
        </c:spPr>
        <c:marker>
          <c:symbol val="circle"/>
          <c:size val="17"/>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4835822625624905E-2"/>
          <c:y val="8.7425428586792045E-2"/>
          <c:w val="0.73588880606973073"/>
          <c:h val="0.74601727008267849"/>
        </c:manualLayout>
      </c:layout>
      <c:lineChart>
        <c:grouping val="standard"/>
        <c:varyColors val="0"/>
        <c:ser>
          <c:idx val="0"/>
          <c:order val="0"/>
          <c:tx>
            <c:strRef>
              <c:f>'Average monthly price'!$B$3:$B$4</c:f>
              <c:strCache>
                <c:ptCount val="1"/>
                <c:pt idx="0">
                  <c:v>Amaranth Leaves</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'Average monthly price'!$A$5:$A$21</c:f>
              <c:multiLvlStrCache>
                <c:ptCount val="15"/>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lvl>
                <c:lvl>
                  <c:pt idx="0">
                    <c:v>2022</c:v>
                  </c:pt>
                  <c:pt idx="12">
                    <c:v>2023</c:v>
                  </c:pt>
                </c:lvl>
              </c:multiLvlStrCache>
            </c:multiLvlStrRef>
          </c:cat>
          <c:val>
            <c:numRef>
              <c:f>'Average monthly price'!$B$5:$B$21</c:f>
              <c:numCache>
                <c:formatCode>0.00</c:formatCode>
                <c:ptCount val="15"/>
                <c:pt idx="0">
                  <c:v>14.666666666666666</c:v>
                </c:pt>
                <c:pt idx="1">
                  <c:v>14.535714285714286</c:v>
                </c:pt>
                <c:pt idx="2">
                  <c:v>15.774193548387096</c:v>
                </c:pt>
                <c:pt idx="3">
                  <c:v>15.233333333333333</c:v>
                </c:pt>
                <c:pt idx="4">
                  <c:v>15.129032258064516</c:v>
                </c:pt>
                <c:pt idx="5">
                  <c:v>10.933333333333334</c:v>
                </c:pt>
                <c:pt idx="6">
                  <c:v>8.9677419354838701</c:v>
                </c:pt>
                <c:pt idx="7">
                  <c:v>8.8387096774193541</c:v>
                </c:pt>
                <c:pt idx="8">
                  <c:v>9.0333333333333332</c:v>
                </c:pt>
                <c:pt idx="9">
                  <c:v>9.064516129032258</c:v>
                </c:pt>
                <c:pt idx="10">
                  <c:v>9.1999999999999993</c:v>
                </c:pt>
                <c:pt idx="11">
                  <c:v>9.3548387096774199</c:v>
                </c:pt>
                <c:pt idx="12">
                  <c:v>11.35483870967742</c:v>
                </c:pt>
                <c:pt idx="13">
                  <c:v>14.071428571428571</c:v>
                </c:pt>
                <c:pt idx="14">
                  <c:v>13.129032258064516</c:v>
                </c:pt>
              </c:numCache>
            </c:numRef>
          </c:val>
          <c:smooth val="0"/>
          <c:extLst>
            <c:ext xmlns:c16="http://schemas.microsoft.com/office/drawing/2014/chart" uri="{C3380CC4-5D6E-409C-BE32-E72D297353CC}">
              <c16:uniqueId val="{00000000-4F3C-4B53-9778-9BFBB43CF008}"/>
            </c:ext>
          </c:extLst>
        </c:ser>
        <c:ser>
          <c:idx val="1"/>
          <c:order val="1"/>
          <c:tx>
            <c:strRef>
              <c:f>'Average monthly price'!$C$3:$C$4</c:f>
              <c:strCache>
                <c:ptCount val="1"/>
                <c:pt idx="0">
                  <c:v>Amla</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'Average monthly price'!$A$5:$A$21</c:f>
              <c:multiLvlStrCache>
                <c:ptCount val="15"/>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lvl>
                <c:lvl>
                  <c:pt idx="0">
                    <c:v>2022</c:v>
                  </c:pt>
                  <c:pt idx="12">
                    <c:v>2023</c:v>
                  </c:pt>
                </c:lvl>
              </c:multiLvlStrCache>
            </c:multiLvlStrRef>
          </c:cat>
          <c:val>
            <c:numRef>
              <c:f>'Average monthly price'!$C$5:$C$21</c:f>
              <c:numCache>
                <c:formatCode>0.00</c:formatCode>
                <c:ptCount val="15"/>
                <c:pt idx="0">
                  <c:v>53.333333333333336</c:v>
                </c:pt>
                <c:pt idx="1">
                  <c:v>54.285714285714285</c:v>
                </c:pt>
                <c:pt idx="2">
                  <c:v>54.838709677419352</c:v>
                </c:pt>
                <c:pt idx="3">
                  <c:v>52.333333333333336</c:v>
                </c:pt>
                <c:pt idx="4">
                  <c:v>63.225806451612904</c:v>
                </c:pt>
                <c:pt idx="5">
                  <c:v>55</c:v>
                </c:pt>
                <c:pt idx="6">
                  <c:v>51.612903225806448</c:v>
                </c:pt>
                <c:pt idx="7">
                  <c:v>51.612903225806448</c:v>
                </c:pt>
                <c:pt idx="8">
                  <c:v>50.666666666666664</c:v>
                </c:pt>
                <c:pt idx="9">
                  <c:v>56.451612903225808</c:v>
                </c:pt>
                <c:pt idx="10">
                  <c:v>53.333333333333336</c:v>
                </c:pt>
                <c:pt idx="11">
                  <c:v>55.483870967741936</c:v>
                </c:pt>
                <c:pt idx="12">
                  <c:v>58.70967741935484</c:v>
                </c:pt>
                <c:pt idx="13">
                  <c:v>63.928571428571431</c:v>
                </c:pt>
                <c:pt idx="14">
                  <c:v>62.58064516129032</c:v>
                </c:pt>
              </c:numCache>
            </c:numRef>
          </c:val>
          <c:smooth val="0"/>
          <c:extLst>
            <c:ext xmlns:c16="http://schemas.microsoft.com/office/drawing/2014/chart" uri="{C3380CC4-5D6E-409C-BE32-E72D297353CC}">
              <c16:uniqueId val="{00000001-4F3C-4B53-9778-9BFBB43CF008}"/>
            </c:ext>
          </c:extLst>
        </c:ser>
        <c:dLbls>
          <c:dLblPos val="ctr"/>
          <c:showLegendKey val="0"/>
          <c:showVal val="1"/>
          <c:showCatName val="0"/>
          <c:showSerName val="0"/>
          <c:showPercent val="0"/>
          <c:showBubbleSize val="0"/>
        </c:dLbls>
        <c:marker val="1"/>
        <c:smooth val="0"/>
        <c:axId val="1633899824"/>
        <c:axId val="1633900304"/>
      </c:lineChart>
      <c:catAx>
        <c:axId val="1633899824"/>
        <c:scaling>
          <c:orientation val="minMax"/>
        </c:scaling>
        <c:delete val="0"/>
        <c:axPos val="b"/>
        <c:numFmt formatCode="General" sourceLinked="1"/>
        <c:majorTickMark val="out"/>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633900304"/>
        <c:crosses val="autoZero"/>
        <c:auto val="1"/>
        <c:lblAlgn val="ctr"/>
        <c:lblOffset val="100"/>
        <c:noMultiLvlLbl val="0"/>
      </c:catAx>
      <c:valAx>
        <c:axId val="1633900304"/>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633899824"/>
        <c:crosses val="autoZero"/>
        <c:crossBetween val="between"/>
      </c:valAx>
      <c:spPr>
        <a:noFill/>
        <a:ln>
          <a:noFill/>
        </a:ln>
        <a:effectLst/>
      </c:spPr>
    </c:plotArea>
    <c:legend>
      <c:legendPos val="r"/>
      <c:layout>
        <c:manualLayout>
          <c:xMode val="edge"/>
          <c:yMode val="edge"/>
          <c:x val="0.7843501886234574"/>
          <c:y val="0.28097978808618912"/>
          <c:w val="0.19269079833690772"/>
          <c:h val="0.26357895538862397"/>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[INSIGHTS (Recovered) (1).xlsx]Inflation on 3 months!PivotTable2</c:name>
    <c:fmtId val="27"/>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Winter Inflation</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1"/>
          <c:showCatName val="0"/>
          <c:showSerName val="0"/>
          <c:showPercent val="0"/>
          <c:showBubbleSize val="0"/>
          <c:extLst>
            <c:ext xmlns:c15="http://schemas.microsoft.com/office/drawing/2012/chart" uri="{CE6537A1-D6FC-4f65-9D91-7224C49458BB}"/>
          </c:extLst>
        </c:dLbl>
      </c:pivotFmt>
      <c:pivotFmt>
        <c:idx val="37"/>
        <c:dLbl>
          <c:idx val="0"/>
          <c:showLegendKey val="0"/>
          <c:showVal val="1"/>
          <c:showCatName val="0"/>
          <c:showSerName val="0"/>
          <c:showPercent val="0"/>
          <c:showBubbleSize val="0"/>
          <c:extLst>
            <c:ext xmlns:c15="http://schemas.microsoft.com/office/drawing/2012/chart" uri="{CE6537A1-D6FC-4f65-9D91-7224C49458BB}"/>
          </c:extLst>
        </c:dLbl>
      </c:pivotFmt>
      <c:pivotFmt>
        <c:idx val="38"/>
        <c:dLbl>
          <c:idx val="0"/>
          <c:showLegendKey val="0"/>
          <c:showVal val="1"/>
          <c:showCatName val="0"/>
          <c:showSerName val="0"/>
          <c:showPercent val="0"/>
          <c:showBubbleSize val="0"/>
          <c:extLst>
            <c:ext xmlns:c15="http://schemas.microsoft.com/office/drawing/2012/chart" uri="{CE6537A1-D6FC-4f65-9D91-7224C49458BB}"/>
          </c:extLst>
        </c:dLbl>
      </c:pivotFmt>
      <c:pivotFmt>
        <c:idx val="39"/>
        <c:dLbl>
          <c:idx val="0"/>
          <c:showLegendKey val="0"/>
          <c:showVal val="1"/>
          <c:showCatName val="0"/>
          <c:showSerName val="0"/>
          <c:showPercent val="0"/>
          <c:showBubbleSize val="0"/>
          <c:extLst>
            <c:ext xmlns:c15="http://schemas.microsoft.com/office/drawing/2012/chart" uri="{CE6537A1-D6FC-4f65-9D91-7224C49458BB}"/>
          </c:extLst>
        </c:dLbl>
      </c:pivotFmt>
      <c:pivotFmt>
        <c:idx val="40"/>
        <c:dLbl>
          <c:idx val="0"/>
          <c:showLegendKey val="0"/>
          <c:showVal val="1"/>
          <c:showCatName val="0"/>
          <c:showSerName val="0"/>
          <c:showPercent val="0"/>
          <c:showBubbleSize val="0"/>
          <c:extLst>
            <c:ext xmlns:c15="http://schemas.microsoft.com/office/drawing/2012/chart" uri="{CE6537A1-D6FC-4f65-9D91-7224C49458BB}"/>
          </c:extLst>
        </c:dLbl>
      </c:pivotFmt>
      <c:pivotFmt>
        <c:idx val="41"/>
        <c:dLbl>
          <c:idx val="0"/>
          <c:showLegendKey val="0"/>
          <c:showVal val="1"/>
          <c:showCatName val="0"/>
          <c:showSerName val="0"/>
          <c:showPercent val="0"/>
          <c:showBubbleSize val="0"/>
          <c:extLst>
            <c:ext xmlns:c15="http://schemas.microsoft.com/office/drawing/2012/chart" uri="{CE6537A1-D6FC-4f65-9D91-7224C49458BB}"/>
          </c:extLst>
        </c:dLbl>
      </c:pivotFmt>
      <c:pivotFmt>
        <c:idx val="42"/>
        <c:dLbl>
          <c:idx val="0"/>
          <c:showLegendKey val="0"/>
          <c:showVal val="1"/>
          <c:showCatName val="0"/>
          <c:showSerName val="0"/>
          <c:showPercent val="0"/>
          <c:showBubbleSize val="0"/>
          <c:extLst>
            <c:ext xmlns:c15="http://schemas.microsoft.com/office/drawing/2012/chart" uri="{CE6537A1-D6FC-4f65-9D91-7224C49458BB}"/>
          </c:extLst>
        </c:dLbl>
      </c:pivotFmt>
      <c:pivotFmt>
        <c:idx val="43"/>
        <c:dLbl>
          <c:idx val="0"/>
          <c:showLegendKey val="0"/>
          <c:showVal val="1"/>
          <c:showCatName val="0"/>
          <c:showSerName val="0"/>
          <c:showPercent val="0"/>
          <c:showBubbleSize val="0"/>
          <c:extLst>
            <c:ext xmlns:c15="http://schemas.microsoft.com/office/drawing/2012/chart" uri="{CE6537A1-D6FC-4f65-9D91-7224C49458BB}"/>
          </c:extLst>
        </c:dLbl>
      </c:pivotFmt>
      <c:pivotFmt>
        <c:idx val="44"/>
        <c:dLbl>
          <c:idx val="0"/>
          <c:showLegendKey val="0"/>
          <c:showVal val="1"/>
          <c:showCatName val="0"/>
          <c:showSerName val="0"/>
          <c:showPercent val="0"/>
          <c:showBubbleSize val="0"/>
          <c:extLst>
            <c:ext xmlns:c15="http://schemas.microsoft.com/office/drawing/2012/chart" uri="{CE6537A1-D6FC-4f65-9D91-7224C49458BB}"/>
          </c:extLst>
        </c:dLbl>
      </c:pivotFmt>
      <c:pivotFmt>
        <c:idx val="45"/>
        <c:dLbl>
          <c:idx val="0"/>
          <c:showLegendKey val="0"/>
          <c:showVal val="1"/>
          <c:showCatName val="0"/>
          <c:showSerName val="0"/>
          <c:showPercent val="0"/>
          <c:showBubbleSize val="0"/>
          <c:extLst>
            <c:ext xmlns:c15="http://schemas.microsoft.com/office/drawing/2012/chart" uri="{CE6537A1-D6FC-4f65-9D91-7224C49458BB}"/>
          </c:extLst>
        </c:dLbl>
      </c:pivotFmt>
      <c:pivotFmt>
        <c:idx val="46"/>
        <c:dLbl>
          <c:idx val="0"/>
          <c:showLegendKey val="0"/>
          <c:showVal val="1"/>
          <c:showCatName val="0"/>
          <c:showSerName val="0"/>
          <c:showPercent val="0"/>
          <c:showBubbleSize val="0"/>
          <c:extLst>
            <c:ext xmlns:c15="http://schemas.microsoft.com/office/drawing/2012/chart" uri="{CE6537A1-D6FC-4f65-9D91-7224C49458BB}"/>
          </c:extLst>
        </c:dLbl>
      </c:pivotFmt>
      <c:pivotFmt>
        <c:idx val="47"/>
        <c:dLbl>
          <c:idx val="0"/>
          <c:showLegendKey val="0"/>
          <c:showVal val="1"/>
          <c:showCatName val="0"/>
          <c:showSerName val="0"/>
          <c:showPercent val="0"/>
          <c:showBubbleSize val="0"/>
          <c:extLst>
            <c:ext xmlns:c15="http://schemas.microsoft.com/office/drawing/2012/chart" uri="{CE6537A1-D6FC-4f65-9D91-7224C49458BB}"/>
          </c:extLst>
        </c:dLbl>
      </c:pivotFmt>
      <c:pivotFmt>
        <c:idx val="48"/>
        <c:dLbl>
          <c:idx val="0"/>
          <c:showLegendKey val="0"/>
          <c:showVal val="1"/>
          <c:showCatName val="0"/>
          <c:showSerName val="0"/>
          <c:showPercent val="0"/>
          <c:showBubbleSize val="0"/>
          <c:extLst>
            <c:ext xmlns:c15="http://schemas.microsoft.com/office/drawing/2012/chart" uri="{CE6537A1-D6FC-4f65-9D91-7224C49458BB}"/>
          </c:extLst>
        </c:dLbl>
      </c:pivotFmt>
      <c:pivotFmt>
        <c:idx val="49"/>
        <c:dLbl>
          <c:idx val="0"/>
          <c:showLegendKey val="0"/>
          <c:showVal val="1"/>
          <c:showCatName val="0"/>
          <c:showSerName val="0"/>
          <c:showPercent val="0"/>
          <c:showBubbleSize val="0"/>
          <c:extLst>
            <c:ext xmlns:c15="http://schemas.microsoft.com/office/drawing/2012/chart" uri="{CE6537A1-D6FC-4f65-9D91-7224C49458BB}"/>
          </c:extLst>
        </c:dLbl>
      </c:pivotFmt>
      <c:pivotFmt>
        <c:idx val="50"/>
        <c:dLbl>
          <c:idx val="0"/>
          <c:showLegendKey val="0"/>
          <c:showVal val="1"/>
          <c:showCatName val="0"/>
          <c:showSerName val="0"/>
          <c:showPercent val="0"/>
          <c:showBubbleSize val="0"/>
          <c:extLst>
            <c:ext xmlns:c15="http://schemas.microsoft.com/office/drawing/2012/chart" uri="{CE6537A1-D6FC-4f65-9D91-7224C49458BB}"/>
          </c:extLst>
        </c:dLbl>
      </c:pivotFmt>
      <c:pivotFmt>
        <c:idx val="51"/>
        <c:dLbl>
          <c:idx val="0"/>
          <c:showLegendKey val="0"/>
          <c:showVal val="1"/>
          <c:showCatName val="0"/>
          <c:showSerName val="0"/>
          <c:showPercent val="0"/>
          <c:showBubbleSize val="0"/>
          <c:extLst>
            <c:ext xmlns:c15="http://schemas.microsoft.com/office/drawing/2012/chart" uri="{CE6537A1-D6FC-4f65-9D91-7224C49458BB}"/>
          </c:extLst>
        </c:dLbl>
      </c:pivotFmt>
      <c:pivotFmt>
        <c:idx val="52"/>
        <c:dLbl>
          <c:idx val="0"/>
          <c:showLegendKey val="0"/>
          <c:showVal val="1"/>
          <c:showCatName val="0"/>
          <c:showSerName val="0"/>
          <c:showPercent val="0"/>
          <c:showBubbleSize val="0"/>
          <c:extLst>
            <c:ext xmlns:c15="http://schemas.microsoft.com/office/drawing/2012/chart" uri="{CE6537A1-D6FC-4f65-9D91-7224C49458BB}"/>
          </c:extLst>
        </c:dLbl>
      </c:pivotFmt>
      <c:pivotFmt>
        <c:idx val="53"/>
        <c:dLbl>
          <c:idx val="0"/>
          <c:showLegendKey val="0"/>
          <c:showVal val="1"/>
          <c:showCatName val="0"/>
          <c:showSerName val="0"/>
          <c:showPercent val="0"/>
          <c:showBubbleSize val="0"/>
          <c:extLst>
            <c:ext xmlns:c15="http://schemas.microsoft.com/office/drawing/2012/chart" uri="{CE6537A1-D6FC-4f65-9D91-7224C49458BB}"/>
          </c:extLst>
        </c:dLbl>
      </c:pivotFmt>
      <c:pivotFmt>
        <c:idx val="54"/>
        <c:dLbl>
          <c:idx val="0"/>
          <c:showLegendKey val="0"/>
          <c:showVal val="1"/>
          <c:showCatName val="0"/>
          <c:showSerName val="0"/>
          <c:showPercent val="0"/>
          <c:showBubbleSize val="0"/>
          <c:extLst>
            <c:ext xmlns:c15="http://schemas.microsoft.com/office/drawing/2012/chart" uri="{CE6537A1-D6FC-4f65-9D91-7224C49458BB}"/>
          </c:extLst>
        </c:dLbl>
      </c:pivotFmt>
      <c:pivotFmt>
        <c:idx val="55"/>
        <c:dLbl>
          <c:idx val="0"/>
          <c:showLegendKey val="0"/>
          <c:showVal val="1"/>
          <c:showCatName val="0"/>
          <c:showSerName val="0"/>
          <c:showPercent val="0"/>
          <c:showBubbleSize val="0"/>
          <c:extLst>
            <c:ext xmlns:c15="http://schemas.microsoft.com/office/drawing/2012/chart" uri="{CE6537A1-D6FC-4f65-9D91-7224C49458BB}"/>
          </c:extLst>
        </c:dLbl>
      </c:pivotFmt>
      <c:pivotFmt>
        <c:idx val="56"/>
        <c:dLbl>
          <c:idx val="0"/>
          <c:showLegendKey val="0"/>
          <c:showVal val="1"/>
          <c:showCatName val="0"/>
          <c:showSerName val="0"/>
          <c:showPercent val="0"/>
          <c:showBubbleSize val="0"/>
          <c:extLst>
            <c:ext xmlns:c15="http://schemas.microsoft.com/office/drawing/2012/chart" uri="{CE6537A1-D6FC-4f65-9D91-7224C49458BB}"/>
          </c:extLst>
        </c:dLbl>
      </c:pivotFmt>
      <c:pivotFmt>
        <c:idx val="57"/>
        <c:dLbl>
          <c:idx val="0"/>
          <c:showLegendKey val="0"/>
          <c:showVal val="1"/>
          <c:showCatName val="0"/>
          <c:showSerName val="0"/>
          <c:showPercent val="0"/>
          <c:showBubbleSize val="0"/>
          <c:extLst>
            <c:ext xmlns:c15="http://schemas.microsoft.com/office/drawing/2012/chart" uri="{CE6537A1-D6FC-4f65-9D91-7224C49458BB}"/>
          </c:extLst>
        </c:dLbl>
      </c:pivotFmt>
      <c:pivotFmt>
        <c:idx val="58"/>
        <c:dLbl>
          <c:idx val="0"/>
          <c:showLegendKey val="0"/>
          <c:showVal val="1"/>
          <c:showCatName val="0"/>
          <c:showSerName val="0"/>
          <c:showPercent val="0"/>
          <c:showBubbleSize val="0"/>
          <c:extLst>
            <c:ext xmlns:c15="http://schemas.microsoft.com/office/drawing/2012/chart" uri="{CE6537A1-D6FC-4f65-9D91-7224C49458BB}"/>
          </c:extLst>
        </c:dLbl>
      </c:pivotFmt>
      <c:pivotFmt>
        <c:idx val="59"/>
        <c:dLbl>
          <c:idx val="0"/>
          <c:showLegendKey val="0"/>
          <c:showVal val="1"/>
          <c:showCatName val="0"/>
          <c:showSerName val="0"/>
          <c:showPercent val="0"/>
          <c:showBubbleSize val="0"/>
          <c:extLst>
            <c:ext xmlns:c15="http://schemas.microsoft.com/office/drawing/2012/chart" uri="{CE6537A1-D6FC-4f65-9D91-7224C49458BB}"/>
          </c:extLst>
        </c:dLbl>
      </c:pivotFmt>
      <c:pivotFmt>
        <c:idx val="60"/>
        <c:dLbl>
          <c:idx val="0"/>
          <c:showLegendKey val="0"/>
          <c:showVal val="1"/>
          <c:showCatName val="0"/>
          <c:showSerName val="0"/>
          <c:showPercent val="0"/>
          <c:showBubbleSize val="0"/>
          <c:extLst>
            <c:ext xmlns:c15="http://schemas.microsoft.com/office/drawing/2012/chart" uri="{CE6537A1-D6FC-4f65-9D91-7224C49458BB}"/>
          </c:extLst>
        </c:dLbl>
      </c:pivotFmt>
      <c:pivotFmt>
        <c:idx val="61"/>
        <c:dLbl>
          <c:idx val="0"/>
          <c:showLegendKey val="0"/>
          <c:showVal val="1"/>
          <c:showCatName val="0"/>
          <c:showSerName val="0"/>
          <c:showPercent val="0"/>
          <c:showBubbleSize val="0"/>
          <c:extLst>
            <c:ext xmlns:c15="http://schemas.microsoft.com/office/drawing/2012/chart" uri="{CE6537A1-D6FC-4f65-9D91-7224C49458BB}"/>
          </c:extLst>
        </c:dLbl>
      </c:pivotFmt>
      <c:pivotFmt>
        <c:idx val="62"/>
        <c:dLbl>
          <c:idx val="0"/>
          <c:showLegendKey val="0"/>
          <c:showVal val="1"/>
          <c:showCatName val="0"/>
          <c:showSerName val="0"/>
          <c:showPercent val="0"/>
          <c:showBubbleSize val="0"/>
          <c:extLst>
            <c:ext xmlns:c15="http://schemas.microsoft.com/office/drawing/2012/chart" uri="{CE6537A1-D6FC-4f65-9D91-7224C49458BB}"/>
          </c:extLst>
        </c:dLbl>
      </c:pivotFmt>
      <c:pivotFmt>
        <c:idx val="63"/>
        <c:dLbl>
          <c:idx val="0"/>
          <c:showLegendKey val="0"/>
          <c:showVal val="1"/>
          <c:showCatName val="0"/>
          <c:showSerName val="0"/>
          <c:showPercent val="0"/>
          <c:showBubbleSize val="0"/>
          <c:extLst>
            <c:ext xmlns:c15="http://schemas.microsoft.com/office/drawing/2012/chart" uri="{CE6537A1-D6FC-4f65-9D91-7224C49458BB}"/>
          </c:extLst>
        </c:dLbl>
      </c:pivotFmt>
      <c:pivotFmt>
        <c:idx val="64"/>
        <c:dLbl>
          <c:idx val="0"/>
          <c:showLegendKey val="0"/>
          <c:showVal val="1"/>
          <c:showCatName val="0"/>
          <c:showSerName val="0"/>
          <c:showPercent val="0"/>
          <c:showBubbleSize val="0"/>
          <c:extLst>
            <c:ext xmlns:c15="http://schemas.microsoft.com/office/drawing/2012/chart" uri="{CE6537A1-D6FC-4f65-9D91-7224C49458BB}"/>
          </c:extLst>
        </c:dLbl>
      </c:pivotFmt>
      <c:pivotFmt>
        <c:idx val="65"/>
        <c:dLbl>
          <c:idx val="0"/>
          <c:showLegendKey val="0"/>
          <c:showVal val="1"/>
          <c:showCatName val="0"/>
          <c:showSerName val="0"/>
          <c:showPercent val="0"/>
          <c:showBubbleSize val="0"/>
          <c:extLst>
            <c:ext xmlns:c15="http://schemas.microsoft.com/office/drawing/2012/chart" uri="{CE6537A1-D6FC-4f65-9D91-7224C49458BB}"/>
          </c:extLst>
        </c:dLbl>
      </c:pivotFmt>
      <c:pivotFmt>
        <c:idx val="66"/>
        <c:dLbl>
          <c:idx val="0"/>
          <c:showLegendKey val="0"/>
          <c:showVal val="1"/>
          <c:showCatName val="0"/>
          <c:showSerName val="0"/>
          <c:showPercent val="0"/>
          <c:showBubbleSize val="0"/>
          <c:extLst>
            <c:ext xmlns:c15="http://schemas.microsoft.com/office/drawing/2012/chart" uri="{CE6537A1-D6FC-4f65-9D91-7224C49458BB}"/>
          </c:extLst>
        </c:dLbl>
      </c:pivotFmt>
      <c:pivotFmt>
        <c:idx val="67"/>
        <c:dLbl>
          <c:idx val="0"/>
          <c:showLegendKey val="0"/>
          <c:showVal val="1"/>
          <c:showCatName val="0"/>
          <c:showSerName val="0"/>
          <c:showPercent val="0"/>
          <c:showBubbleSize val="0"/>
          <c:extLst>
            <c:ext xmlns:c15="http://schemas.microsoft.com/office/drawing/2012/chart" uri="{CE6537A1-D6FC-4f65-9D91-7224C49458BB}"/>
          </c:extLst>
        </c:dLbl>
      </c:pivotFmt>
      <c:pivotFmt>
        <c:idx val="68"/>
        <c:dLbl>
          <c:idx val="0"/>
          <c:showLegendKey val="0"/>
          <c:showVal val="1"/>
          <c:showCatName val="0"/>
          <c:showSerName val="0"/>
          <c:showPercent val="0"/>
          <c:showBubbleSize val="0"/>
          <c:extLst>
            <c:ext xmlns:c15="http://schemas.microsoft.com/office/drawing/2012/chart" uri="{CE6537A1-D6FC-4f65-9D91-7224C49458BB}"/>
          </c:extLst>
        </c:dLbl>
      </c:pivotFmt>
      <c:pivotFmt>
        <c:idx val="69"/>
        <c:dLbl>
          <c:idx val="0"/>
          <c:showLegendKey val="0"/>
          <c:showVal val="1"/>
          <c:showCatName val="0"/>
          <c:showSerName val="0"/>
          <c:showPercent val="0"/>
          <c:showBubbleSize val="0"/>
          <c:extLst>
            <c:ext xmlns:c15="http://schemas.microsoft.com/office/drawing/2012/chart" uri="{CE6537A1-D6FC-4f65-9D91-7224C49458BB}"/>
          </c:extLst>
        </c:dLbl>
      </c:pivotFmt>
      <c:pivotFmt>
        <c:idx val="70"/>
        <c:dLbl>
          <c:idx val="0"/>
          <c:showLegendKey val="0"/>
          <c:showVal val="1"/>
          <c:showCatName val="0"/>
          <c:showSerName val="0"/>
          <c:showPercent val="0"/>
          <c:showBubbleSize val="0"/>
          <c:extLst>
            <c:ext xmlns:c15="http://schemas.microsoft.com/office/drawing/2012/chart" uri="{CE6537A1-D6FC-4f65-9D91-7224C49458BB}"/>
          </c:extLst>
        </c:dLbl>
      </c:pivotFmt>
      <c:pivotFmt>
        <c:idx val="71"/>
        <c:dLbl>
          <c:idx val="0"/>
          <c:showLegendKey val="0"/>
          <c:showVal val="1"/>
          <c:showCatName val="0"/>
          <c:showSerName val="0"/>
          <c:showPercent val="0"/>
          <c:showBubbleSize val="0"/>
          <c:extLst>
            <c:ext xmlns:c15="http://schemas.microsoft.com/office/drawing/2012/chart" uri="{CE6537A1-D6FC-4f65-9D91-7224C49458BB}"/>
          </c:extLst>
        </c:dLbl>
      </c:pivotFmt>
      <c:pivotFmt>
        <c:idx val="72"/>
        <c:dLbl>
          <c:idx val="0"/>
          <c:showLegendKey val="0"/>
          <c:showVal val="1"/>
          <c:showCatName val="0"/>
          <c:showSerName val="0"/>
          <c:showPercent val="0"/>
          <c:showBubbleSize val="0"/>
          <c:extLst>
            <c:ext xmlns:c15="http://schemas.microsoft.com/office/drawing/2012/chart" uri="{CE6537A1-D6FC-4f65-9D91-7224C49458BB}"/>
          </c:extLst>
        </c:dLbl>
      </c:pivotFmt>
      <c:pivotFmt>
        <c:idx val="73"/>
        <c:dLbl>
          <c:idx val="0"/>
          <c:showLegendKey val="0"/>
          <c:showVal val="1"/>
          <c:showCatName val="0"/>
          <c:showSerName val="0"/>
          <c:showPercent val="0"/>
          <c:showBubbleSize val="0"/>
          <c:extLst>
            <c:ext xmlns:c15="http://schemas.microsoft.com/office/drawing/2012/chart" uri="{CE6537A1-D6FC-4f65-9D91-7224C49458BB}"/>
          </c:extLst>
        </c:dLbl>
      </c:pivotFmt>
      <c:pivotFmt>
        <c:idx val="74"/>
        <c:dLbl>
          <c:idx val="0"/>
          <c:showLegendKey val="0"/>
          <c:showVal val="1"/>
          <c:showCatName val="0"/>
          <c:showSerName val="0"/>
          <c:showPercent val="0"/>
          <c:showBubbleSize val="0"/>
          <c:extLst>
            <c:ext xmlns:c15="http://schemas.microsoft.com/office/drawing/2012/chart" uri="{CE6537A1-D6FC-4f65-9D91-7224C49458BB}"/>
          </c:extLst>
        </c:dLbl>
      </c:pivotFmt>
      <c:pivotFmt>
        <c:idx val="75"/>
        <c:dLbl>
          <c:idx val="0"/>
          <c:showLegendKey val="0"/>
          <c:showVal val="1"/>
          <c:showCatName val="0"/>
          <c:showSerName val="0"/>
          <c:showPercent val="0"/>
          <c:showBubbleSize val="0"/>
          <c:extLst>
            <c:ext xmlns:c15="http://schemas.microsoft.com/office/drawing/2012/chart" uri="{CE6537A1-D6FC-4f65-9D91-7224C49458BB}"/>
          </c:extLst>
        </c:dLbl>
      </c:pivotFmt>
      <c:pivotFmt>
        <c:idx val="76"/>
        <c:dLbl>
          <c:idx val="0"/>
          <c:showLegendKey val="0"/>
          <c:showVal val="1"/>
          <c:showCatName val="0"/>
          <c:showSerName val="0"/>
          <c:showPercent val="0"/>
          <c:showBubbleSize val="0"/>
          <c:extLst>
            <c:ext xmlns:c15="http://schemas.microsoft.com/office/drawing/2012/chart" uri="{CE6537A1-D6FC-4f65-9D91-7224C49458BB}"/>
          </c:extLst>
        </c:dLbl>
      </c:pivotFmt>
      <c:pivotFmt>
        <c:idx val="77"/>
        <c:dLbl>
          <c:idx val="0"/>
          <c:showLegendKey val="0"/>
          <c:showVal val="1"/>
          <c:showCatName val="0"/>
          <c:showSerName val="0"/>
          <c:showPercent val="0"/>
          <c:showBubbleSize val="0"/>
          <c:extLst>
            <c:ext xmlns:c15="http://schemas.microsoft.com/office/drawing/2012/chart" uri="{CE6537A1-D6FC-4f65-9D91-7224C49458BB}"/>
          </c:extLst>
        </c:dLbl>
      </c:pivotFmt>
      <c:pivotFmt>
        <c:idx val="78"/>
        <c:dLbl>
          <c:idx val="0"/>
          <c:showLegendKey val="0"/>
          <c:showVal val="1"/>
          <c:showCatName val="0"/>
          <c:showSerName val="0"/>
          <c:showPercent val="0"/>
          <c:showBubbleSize val="0"/>
          <c:extLst>
            <c:ext xmlns:c15="http://schemas.microsoft.com/office/drawing/2012/chart" uri="{CE6537A1-D6FC-4f65-9D91-7224C49458BB}"/>
          </c:extLst>
        </c:dLbl>
      </c:pivotFmt>
      <c:pivotFmt>
        <c:idx val="79"/>
        <c:dLbl>
          <c:idx val="0"/>
          <c:showLegendKey val="0"/>
          <c:showVal val="1"/>
          <c:showCatName val="0"/>
          <c:showSerName val="0"/>
          <c:showPercent val="0"/>
          <c:showBubbleSize val="0"/>
          <c:extLst>
            <c:ext xmlns:c15="http://schemas.microsoft.com/office/drawing/2012/chart" uri="{CE6537A1-D6FC-4f65-9D91-7224C49458BB}"/>
          </c:extLst>
        </c:dLbl>
      </c:pivotFmt>
      <c:pivotFmt>
        <c:idx val="80"/>
        <c:dLbl>
          <c:idx val="0"/>
          <c:showLegendKey val="0"/>
          <c:showVal val="1"/>
          <c:showCatName val="0"/>
          <c:showSerName val="0"/>
          <c:showPercent val="0"/>
          <c:showBubbleSize val="0"/>
          <c:extLst>
            <c:ext xmlns:c15="http://schemas.microsoft.com/office/drawing/2012/chart" uri="{CE6537A1-D6FC-4f65-9D91-7224C49458BB}"/>
          </c:extLst>
        </c:dLbl>
      </c:pivotFmt>
      <c:pivotFmt>
        <c:idx val="81"/>
        <c:dLbl>
          <c:idx val="0"/>
          <c:showLegendKey val="0"/>
          <c:showVal val="1"/>
          <c:showCatName val="0"/>
          <c:showSerName val="0"/>
          <c:showPercent val="0"/>
          <c:showBubbleSize val="0"/>
          <c:extLst>
            <c:ext xmlns:c15="http://schemas.microsoft.com/office/drawing/2012/chart" uri="{CE6537A1-D6FC-4f65-9D91-7224C49458BB}"/>
          </c:extLst>
        </c:dLbl>
      </c:pivotFmt>
      <c:pivotFmt>
        <c:idx val="82"/>
        <c:dLbl>
          <c:idx val="0"/>
          <c:showLegendKey val="0"/>
          <c:showVal val="1"/>
          <c:showCatName val="0"/>
          <c:showSerName val="0"/>
          <c:showPercent val="0"/>
          <c:showBubbleSize val="0"/>
          <c:extLst>
            <c:ext xmlns:c15="http://schemas.microsoft.com/office/drawing/2012/chart" uri="{CE6537A1-D6FC-4f65-9D91-7224C49458BB}"/>
          </c:extLst>
        </c:dLbl>
      </c:pivotFmt>
      <c:pivotFmt>
        <c:idx val="83"/>
        <c:dLbl>
          <c:idx val="0"/>
          <c:showLegendKey val="0"/>
          <c:showVal val="1"/>
          <c:showCatName val="0"/>
          <c:showSerName val="0"/>
          <c:showPercent val="0"/>
          <c:showBubbleSize val="0"/>
          <c:extLst>
            <c:ext xmlns:c15="http://schemas.microsoft.com/office/drawing/2012/chart" uri="{CE6537A1-D6FC-4f65-9D91-7224C49458BB}"/>
          </c:extLst>
        </c:dLbl>
      </c:pivotFmt>
      <c:pivotFmt>
        <c:idx val="84"/>
        <c:dLbl>
          <c:idx val="0"/>
          <c:showLegendKey val="0"/>
          <c:showVal val="1"/>
          <c:showCatName val="0"/>
          <c:showSerName val="0"/>
          <c:showPercent val="0"/>
          <c:showBubbleSize val="0"/>
          <c:extLst>
            <c:ext xmlns:c15="http://schemas.microsoft.com/office/drawing/2012/chart" uri="{CE6537A1-D6FC-4f65-9D91-7224C49458BB}"/>
          </c:extLst>
        </c:dLbl>
      </c:pivotFmt>
      <c:pivotFmt>
        <c:idx val="85"/>
        <c:dLbl>
          <c:idx val="0"/>
          <c:showLegendKey val="0"/>
          <c:showVal val="1"/>
          <c:showCatName val="0"/>
          <c:showSerName val="0"/>
          <c:showPercent val="0"/>
          <c:showBubbleSize val="0"/>
          <c:extLst>
            <c:ext xmlns:c15="http://schemas.microsoft.com/office/drawing/2012/chart" uri="{CE6537A1-D6FC-4f65-9D91-7224C49458BB}"/>
          </c:extLst>
        </c:dLbl>
      </c:pivotFmt>
      <c:pivotFmt>
        <c:idx val="86"/>
        <c:dLbl>
          <c:idx val="0"/>
          <c:showLegendKey val="0"/>
          <c:showVal val="1"/>
          <c:showCatName val="0"/>
          <c:showSerName val="0"/>
          <c:showPercent val="0"/>
          <c:showBubbleSize val="0"/>
          <c:extLst>
            <c:ext xmlns:c15="http://schemas.microsoft.com/office/drawing/2012/chart" uri="{CE6537A1-D6FC-4f65-9D91-7224C49458BB}"/>
          </c:extLst>
        </c:dLbl>
      </c:pivotFmt>
      <c:pivotFmt>
        <c:idx val="87"/>
        <c:dLbl>
          <c:idx val="0"/>
          <c:showLegendKey val="0"/>
          <c:showVal val="1"/>
          <c:showCatName val="0"/>
          <c:showSerName val="0"/>
          <c:showPercent val="0"/>
          <c:showBubbleSize val="0"/>
          <c:extLst>
            <c:ext xmlns:c15="http://schemas.microsoft.com/office/drawing/2012/chart" uri="{CE6537A1-D6FC-4f65-9D91-7224C49458BB}"/>
          </c:extLst>
        </c:dLbl>
      </c:pivotFmt>
      <c:pivotFmt>
        <c:idx val="88"/>
        <c:dLbl>
          <c:idx val="0"/>
          <c:showLegendKey val="0"/>
          <c:showVal val="1"/>
          <c:showCatName val="0"/>
          <c:showSerName val="0"/>
          <c:showPercent val="0"/>
          <c:showBubbleSize val="0"/>
          <c:extLst>
            <c:ext xmlns:c15="http://schemas.microsoft.com/office/drawing/2012/chart" uri="{CE6537A1-D6FC-4f65-9D91-7224C49458BB}"/>
          </c:extLst>
        </c:dLbl>
      </c:pivotFmt>
      <c:pivotFmt>
        <c:idx val="89"/>
        <c:dLbl>
          <c:idx val="0"/>
          <c:showLegendKey val="0"/>
          <c:showVal val="1"/>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97"/>
        <c:dLbl>
          <c:idx val="0"/>
          <c:showLegendKey val="0"/>
          <c:showVal val="1"/>
          <c:showCatName val="0"/>
          <c:showSerName val="0"/>
          <c:showPercent val="0"/>
          <c:showBubbleSize val="0"/>
          <c:extLst>
            <c:ext xmlns:c15="http://schemas.microsoft.com/office/drawing/2012/chart" uri="{CE6537A1-D6FC-4f65-9D91-7224C49458BB}"/>
          </c:extLst>
        </c:dLbl>
      </c:pivotFmt>
      <c:pivotFmt>
        <c:idx val="98"/>
        <c:dLbl>
          <c:idx val="0"/>
          <c:showLegendKey val="0"/>
          <c:showVal val="1"/>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1"/>
          <c:showCatName val="0"/>
          <c:showSerName val="0"/>
          <c:showPercent val="0"/>
          <c:showBubbleSize val="0"/>
          <c:extLst>
            <c:ext xmlns:c15="http://schemas.microsoft.com/office/drawing/2012/chart" uri="{CE6537A1-D6FC-4f65-9D91-7224C49458BB}"/>
          </c:extLst>
        </c:dLbl>
      </c:pivotFmt>
      <c:pivotFmt>
        <c:idx val="101"/>
        <c:dLbl>
          <c:idx val="0"/>
          <c:showLegendKey val="0"/>
          <c:showVal val="1"/>
          <c:showCatName val="0"/>
          <c:showSerName val="0"/>
          <c:showPercent val="0"/>
          <c:showBubbleSize val="0"/>
          <c:extLst>
            <c:ext xmlns:c15="http://schemas.microsoft.com/office/drawing/2012/chart" uri="{CE6537A1-D6FC-4f65-9D91-7224C49458BB}"/>
          </c:extLst>
        </c:dLbl>
      </c:pivotFmt>
      <c:pivotFmt>
        <c:idx val="102"/>
        <c:dLbl>
          <c:idx val="0"/>
          <c:showLegendKey val="0"/>
          <c:showVal val="1"/>
          <c:showCatName val="0"/>
          <c:showSerName val="0"/>
          <c:showPercent val="0"/>
          <c:showBubbleSize val="0"/>
          <c:extLst>
            <c:ext xmlns:c15="http://schemas.microsoft.com/office/drawing/2012/chart" uri="{CE6537A1-D6FC-4f65-9D91-7224C49458BB}"/>
          </c:extLst>
        </c:dLbl>
      </c:pivotFmt>
      <c:pivotFmt>
        <c:idx val="10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04"/>
        <c:dLbl>
          <c:idx val="0"/>
          <c:tx>
            <c:rich>
              <a:bodyPr/>
              <a:lstStyle/>
              <a:p>
                <a:fld id="{30FA4346-DC76-4967-9078-483B81D15724}"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5"/>
        <c:dLbl>
          <c:idx val="0"/>
          <c:tx>
            <c:rich>
              <a:bodyPr/>
              <a:lstStyle/>
              <a:p>
                <a:fld id="{0984F113-BCCD-4393-ACC0-CF436057C74D}"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6"/>
        <c:dLbl>
          <c:idx val="0"/>
          <c:tx>
            <c:rich>
              <a:bodyPr/>
              <a:lstStyle/>
              <a:p>
                <a:fld id="{764F3376-BBA3-445A-895A-7473460BAEFB}"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7"/>
      </c:pivotFmt>
      <c:pivotFmt>
        <c:idx val="108"/>
        <c:dLbl>
          <c:idx val="0"/>
          <c:tx>
            <c:rich>
              <a:bodyPr/>
              <a:lstStyle/>
              <a:p>
                <a:fld id="{8625BE7D-AB96-4468-BE9A-CA7821B3DD29}"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9"/>
        <c:dLbl>
          <c:idx val="0"/>
          <c:tx>
            <c:rich>
              <a:bodyPr/>
              <a:lstStyle/>
              <a:p>
                <a:fld id="{CD695E39-BD4A-4E4B-845F-334E6EB3AD15}"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0"/>
        <c:dLbl>
          <c:idx val="0"/>
          <c:tx>
            <c:rich>
              <a:bodyPr/>
              <a:lstStyle/>
              <a:p>
                <a:fld id="{40723280-EC44-4D0C-A026-C21C5CC7BD2E}"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1"/>
        <c:dLbl>
          <c:idx val="0"/>
          <c:tx>
            <c:rich>
              <a:bodyPr/>
              <a:lstStyle/>
              <a:p>
                <a:fld id="{3BC50AAF-0B6B-4361-BD2B-1FD38EE8C2D2}"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2"/>
        <c:dLbl>
          <c:idx val="0"/>
          <c:tx>
            <c:rich>
              <a:bodyPr/>
              <a:lstStyle/>
              <a:p>
                <a:fld id="{C2906AFF-FB81-402E-819D-3A91194C2052}"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3"/>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14"/>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15"/>
        <c:dLbl>
          <c:idx val="0"/>
          <c:tx>
            <c:rich>
              <a:bodyPr/>
              <a:lstStyle/>
              <a:p>
                <a:fld id="{CD695E39-BD4A-4E4B-845F-334E6EB3AD15}"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6"/>
        <c:dLbl>
          <c:idx val="0"/>
          <c:tx>
            <c:rich>
              <a:bodyPr/>
              <a:lstStyle/>
              <a:p>
                <a:fld id="{40723280-EC44-4D0C-A026-C21C5CC7BD2E}"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7"/>
        <c:dLbl>
          <c:idx val="0"/>
          <c:tx>
            <c:rich>
              <a:bodyPr/>
              <a:lstStyle/>
              <a:p>
                <a:fld id="{3BC50AAF-0B6B-4361-BD2B-1FD38EE8C2D2}"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8"/>
        <c:dLbl>
          <c:idx val="0"/>
          <c:tx>
            <c:rich>
              <a:bodyPr/>
              <a:lstStyle/>
              <a:p>
                <a:fld id="{C2906AFF-FB81-402E-819D-3A91194C2052}"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1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tx>
            <c:rich>
              <a:bodyPr/>
              <a:lstStyle/>
              <a:p>
                <a:fld id="{CD695E39-BD4A-4E4B-845F-334E6EB3AD15}"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22"/>
        <c:dLbl>
          <c:idx val="0"/>
          <c:tx>
            <c:rich>
              <a:bodyPr/>
              <a:lstStyle/>
              <a:p>
                <a:fld id="{40723280-EC44-4D0C-A026-C21C5CC7BD2E}"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23"/>
        <c:dLbl>
          <c:idx val="0"/>
          <c:tx>
            <c:rich>
              <a:bodyPr/>
              <a:lstStyle/>
              <a:p>
                <a:fld id="{FC07BFDA-52FA-4648-92E6-F8E2700CA010}"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4"/>
        <c:dLbl>
          <c:idx val="0"/>
          <c:tx>
            <c:rich>
              <a:bodyPr/>
              <a:lstStyle/>
              <a:p>
                <a:fld id="{C2906AFF-FB81-402E-819D-3A91194C2052}"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Lst>
        </c:dLbl>
      </c:pivotFmt>
      <c:pivotFmt>
        <c:idx val="125"/>
      </c:pivotFmt>
      <c:pivotFmt>
        <c:idx val="126"/>
        <c:dLbl>
          <c:idx val="0"/>
          <c:tx>
            <c:rich>
              <a:bodyPr/>
              <a:lstStyle/>
              <a:p>
                <a:fld id="{4436814D-50FA-461E-AF86-178D4406BBE7}"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7"/>
        <c:dLbl>
          <c:idx val="0"/>
          <c:tx>
            <c:rich>
              <a:bodyPr/>
              <a:lstStyle/>
              <a:p>
                <a:fld id="{DCE30969-0967-46D5-AEF8-76DA596FF3DD}"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8"/>
        <c:dLbl>
          <c:idx val="0"/>
          <c:tx>
            <c:rich>
              <a:bodyPr/>
              <a:lstStyle/>
              <a:p>
                <a:fld id="{B1BBB720-E678-4192-BFB7-4CF88DAE981E}" type="CELLRANGE">
                  <a:rPr lang="en-US"/>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9"/>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tx>
            <c:rich>
              <a:bodyPr/>
              <a:lstStyle/>
              <a:p>
                <a:fld id="{BAE42885-FFE1-4B0A-9523-6F257D03E370}"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3"/>
        <c:dLbl>
          <c:idx val="0"/>
          <c:tx>
            <c:rich>
              <a:bodyPr/>
              <a:lstStyle/>
              <a:p>
                <a:fld id="{C22585AD-E541-4170-9729-2EF7C99D6C71}"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4"/>
        <c:dLbl>
          <c:idx val="0"/>
          <c:tx>
            <c:rich>
              <a:bodyPr/>
              <a:lstStyle/>
              <a:p>
                <a:fld id="{4DA822CF-7E1A-44AA-9942-70189894D12C}"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5"/>
        <c:dLbl>
          <c:idx val="0"/>
          <c:tx>
            <c:rich>
              <a:bodyPr/>
              <a:lstStyle/>
              <a:p>
                <a:fld id="{5E9D8CC0-8C83-4989-B9F3-3F31FA1F58EA}"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6"/>
        <c:dLbl>
          <c:idx val="0"/>
          <c:tx>
            <c:rich>
              <a:bodyPr/>
              <a:lstStyle/>
              <a:p>
                <a:fld id="{4E1D3013-6F72-42BD-A3E3-7613773E92C0}"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7"/>
        <c:dLbl>
          <c:idx val="0"/>
          <c:tx>
            <c:rich>
              <a:bodyPr/>
              <a:lstStyle/>
              <a:p>
                <a:fld id="{A5F7023B-1E19-4DBD-A661-E4C62BF252B7}"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8"/>
        <c:dLbl>
          <c:idx val="0"/>
          <c:tx>
            <c:rich>
              <a:bodyPr/>
              <a:lstStyle/>
              <a:p>
                <a:fld id="{CC5913C0-EB4E-4131-8E58-4A2150F28484}"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39"/>
        <c:dLbl>
          <c:idx val="0"/>
          <c:tx>
            <c:rich>
              <a:bodyPr/>
              <a:lstStyle/>
              <a:p>
                <a:fld id="{B3AC3CF2-E41F-4396-9D0C-822F2C758E87}"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0"/>
        <c:dLbl>
          <c:idx val="0"/>
          <c:tx>
            <c:rich>
              <a:bodyPr/>
              <a:lstStyle/>
              <a:p>
                <a:fld id="{06D01CA1-4373-4B4D-B76C-8542F40EBEDB}"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1"/>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tx>
            <c:rich>
              <a:bodyPr/>
              <a:lstStyle/>
              <a:p>
                <a:fld id="{33743871-2AF9-48F7-B6BF-774C42889400}"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4"/>
        <c:dLbl>
          <c:idx val="0"/>
          <c:tx>
            <c:rich>
              <a:bodyPr/>
              <a:lstStyle/>
              <a:p>
                <a:fld id="{3A40378B-F4FA-4722-ACF9-2C55F7CEB392}"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5"/>
        <c:dLbl>
          <c:idx val="0"/>
          <c:tx>
            <c:rich>
              <a:bodyPr/>
              <a:lstStyle/>
              <a:p>
                <a:fld id="{FCCBD116-C857-4DAC-B052-6DB0D40A4B5A}"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6"/>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47"/>
        <c:spPr>
          <a:solidFill>
            <a:schemeClr val="accent1">
              <a:alpha val="85000"/>
            </a:schemeClr>
          </a:solidFill>
          <a:ln w="9525" cap="flat" cmpd="sng" algn="ctr">
            <a:solidFill>
              <a:schemeClr val="lt1">
                <a:alpha val="50000"/>
              </a:schemeClr>
            </a:solidFill>
            <a:round/>
          </a:ln>
          <a:effectLst/>
        </c:spPr>
        <c:marker>
          <c:symbol val="none"/>
        </c:marker>
        <c:dLbl>
          <c:idx val="0"/>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48"/>
        <c:dLbl>
          <c:idx val="0"/>
          <c:tx>
            <c:rich>
              <a:bodyPr/>
              <a:lstStyle/>
              <a:p>
                <a:fld id="{3F15D946-2C5E-4EBD-9287-961BEE04BB3A}"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9"/>
        <c:dLbl>
          <c:idx val="0"/>
          <c:tx>
            <c:rich>
              <a:bodyPr/>
              <a:lstStyle/>
              <a:p>
                <a:fld id="{83396ADF-3331-402C-8A95-146170069F03}"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50"/>
        <c:dLbl>
          <c:idx val="0"/>
          <c:tx>
            <c:rich>
              <a:bodyPr/>
              <a:lstStyle/>
              <a:p>
                <a:fld id="{5EFF90CD-B9A3-42D1-9422-B03A9772C7C2}" type="CELLRANGE">
                  <a:rPr lang="en-IN"/>
                  <a:pPr/>
                  <a:t>[CELLRANGE]</a:t>
                </a:fld>
                <a:endParaRPr lang="en-I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51"/>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DA3F9647-A9CE-42EC-BAC5-64F6C2AFCBB6}" type="CELLRANGE">
                  <a:rPr lang="en-US"/>
                  <a:pPr>
                    <a:defRPr sz="900" b="1" i="0" u="none" strike="noStrike" kern="1200" baseline="0">
                      <a:solidFill>
                        <a:schemeClr val="lt1"/>
                      </a:solidFill>
                      <a:latin typeface="+mn-lt"/>
                      <a:ea typeface="+mn-ea"/>
                      <a:cs typeface="+mn-cs"/>
                    </a:defRPr>
                  </a:pPr>
                  <a:t>[CELLRANGE]</a:t>
                </a:fld>
                <a:r>
                  <a:rPr lang="en-US" baseline="0"/>
                  <a:t>, </a:t>
                </a:r>
                <a:fld id="{AF24899E-5A7F-4E74-A529-A12C0CA0B65A}"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2"/>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A897A4C7-044E-4B46-BA9E-1BC2EC8074E9}" type="CELLRANGE">
                  <a:rPr lang="en-US"/>
                  <a:pPr>
                    <a:defRPr sz="900" b="1" i="0" u="none" strike="noStrike" kern="1200" baseline="0">
                      <a:solidFill>
                        <a:schemeClr val="lt1"/>
                      </a:solidFill>
                      <a:latin typeface="+mn-lt"/>
                      <a:ea typeface="+mn-ea"/>
                      <a:cs typeface="+mn-cs"/>
                    </a:defRPr>
                  </a:pPr>
                  <a:t>[CELLRANGE]</a:t>
                </a:fld>
                <a:r>
                  <a:rPr lang="en-US" baseline="0"/>
                  <a:t>, </a:t>
                </a:r>
                <a:fld id="{98792861-9750-4A98-A9C9-AFFA6E4D93FB}"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3"/>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93C2980E-7512-48D3-A2B1-46FD7465C4B7}" type="CELLRANGE">
                  <a:rPr lang="en-US"/>
                  <a:pPr>
                    <a:defRPr sz="900" b="1" i="0" u="none" strike="noStrike" kern="1200" baseline="0">
                      <a:solidFill>
                        <a:schemeClr val="lt1"/>
                      </a:solidFill>
                      <a:latin typeface="+mn-lt"/>
                      <a:ea typeface="+mn-ea"/>
                      <a:cs typeface="+mn-cs"/>
                    </a:defRPr>
                  </a:pPr>
                  <a:t>[CELLRANGE]</a:t>
                </a:fld>
                <a:r>
                  <a:rPr lang="en-US" baseline="0"/>
                  <a:t>, </a:t>
                </a:r>
                <a:fld id="{27208913-50EB-4318-9D0A-D51E33BB875C}"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4"/>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ED32630D-9C78-4EF9-B410-0739110B2C12}" type="CELLRANGE">
                  <a:rPr lang="en-US"/>
                  <a:pPr>
                    <a:defRPr sz="900" b="1" i="0" u="none" strike="noStrike" kern="1200" baseline="0">
                      <a:solidFill>
                        <a:schemeClr val="lt1"/>
                      </a:solidFill>
                      <a:latin typeface="+mn-lt"/>
                      <a:ea typeface="+mn-ea"/>
                      <a:cs typeface="+mn-cs"/>
                    </a:defRPr>
                  </a:pPr>
                  <a:t>[CELLRANGE]</a:t>
                </a:fld>
                <a:r>
                  <a:rPr lang="en-US" baseline="0"/>
                  <a:t>, </a:t>
                </a:r>
                <a:fld id="{60153FD6-5E74-412F-A418-3DA772B1B728}"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5"/>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56"/>
        <c:spPr>
          <a:solidFill>
            <a:schemeClr val="accent1">
              <a:alpha val="85000"/>
            </a:schemeClr>
          </a:solidFill>
          <a:ln w="9525" cap="flat" cmpd="sng" algn="ctr">
            <a:solidFill>
              <a:schemeClr val="lt1">
                <a:alpha val="50000"/>
              </a:schemeClr>
            </a:solidFill>
            <a:round/>
          </a:ln>
          <a:effectLst/>
        </c:spPr>
        <c:marker>
          <c:symbol val="none"/>
        </c:marker>
        <c:dLbl>
          <c:idx val="0"/>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57"/>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67DE29B2-19D1-49FF-9CE8-F558B5AE6002}" type="CELLRANGE">
                  <a:rPr lang="en-US"/>
                  <a:pPr>
                    <a:defRPr sz="900" b="1" i="0" u="none" strike="noStrike" kern="1200" baseline="0">
                      <a:solidFill>
                        <a:schemeClr val="lt1"/>
                      </a:solidFill>
                      <a:latin typeface="+mn-lt"/>
                      <a:ea typeface="+mn-ea"/>
                      <a:cs typeface="+mn-cs"/>
                    </a:defRPr>
                  </a:pPr>
                  <a:t>[CELLRANGE]</a:t>
                </a:fld>
                <a:r>
                  <a:rPr lang="en-US" baseline="0"/>
                  <a:t>, </a:t>
                </a:r>
                <a:fld id="{76497954-CD82-414D-A0BF-FC26F4D8A851}"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8"/>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BD631149-F338-4F11-9BAB-BD34195DBDB1}" type="CELLRANGE">
                  <a:rPr lang="en-US"/>
                  <a:pPr>
                    <a:defRPr sz="900" b="1" i="0" u="none" strike="noStrike" kern="1200" baseline="0">
                      <a:solidFill>
                        <a:schemeClr val="lt1"/>
                      </a:solidFill>
                      <a:latin typeface="+mn-lt"/>
                      <a:ea typeface="+mn-ea"/>
                      <a:cs typeface="+mn-cs"/>
                    </a:defRPr>
                  </a:pPr>
                  <a:t>[CELLRANGE]</a:t>
                </a:fld>
                <a:r>
                  <a:rPr lang="en-US" baseline="0"/>
                  <a:t>, </a:t>
                </a:r>
                <a:fld id="{C6F68E6E-F3B9-4652-B5D5-5C87660CBC3A}"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59"/>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60"/>
        <c:spPr>
          <a:solidFill>
            <a:schemeClr val="accent1">
              <a:alpha val="85000"/>
            </a:schemeClr>
          </a:solidFill>
          <a:ln w="9525" cap="flat" cmpd="sng" algn="ctr">
            <a:solidFill>
              <a:schemeClr val="lt1">
                <a:alpha val="50000"/>
              </a:schemeClr>
            </a:solidFill>
            <a:round/>
          </a:ln>
          <a:effectLst/>
        </c:spPr>
        <c:marker>
          <c:symbol val="none"/>
        </c:marker>
        <c:dLbl>
          <c:idx val="0"/>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61"/>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1FD64152-CD65-4099-A853-5788D9441930}" type="CELLRANGE">
                  <a:rPr lang="en-US"/>
                  <a:pPr>
                    <a:defRPr sz="900" b="1" i="0" u="none" strike="noStrike" kern="1200" baseline="0">
                      <a:solidFill>
                        <a:schemeClr val="lt1"/>
                      </a:solidFill>
                      <a:latin typeface="+mn-lt"/>
                      <a:ea typeface="+mn-ea"/>
                      <a:cs typeface="+mn-cs"/>
                    </a:defRPr>
                  </a:pPr>
                  <a:t>[CELLRANGE]</a:t>
                </a:fld>
                <a:r>
                  <a:rPr lang="en-US" baseline="0"/>
                  <a:t>, </a:t>
                </a:r>
                <a:fld id="{003EFA0C-1B9C-4EAF-BA9C-E8965D7D5A30}"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
        <c:idx val="162"/>
        <c:spPr>
          <a:solidFill>
            <a:schemeClr val="accent1">
              <a:alpha val="85000"/>
            </a:schemeClr>
          </a:solidFill>
          <a:ln w="9525" cap="flat" cmpd="sng" algn="ctr">
            <a:solidFill>
              <a:schemeClr val="lt1">
                <a:alpha val="50000"/>
              </a:schemeClr>
            </a:solidFill>
            <a:round/>
          </a:ln>
          <a:effectLst/>
        </c:spPr>
        <c:dLbl>
          <c:idx val="0"/>
          <c:tx>
            <c:rich>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fld id="{058CE09B-110C-46C3-A2D8-F016B4DE194E}" type="CELLRANGE">
                  <a:rPr lang="en-US"/>
                  <a:pPr>
                    <a:defRPr sz="900" b="1" i="0" u="none" strike="noStrike" kern="1200" baseline="0">
                      <a:solidFill>
                        <a:schemeClr val="lt1"/>
                      </a:solidFill>
                      <a:latin typeface="+mn-lt"/>
                      <a:ea typeface="+mn-ea"/>
                      <a:cs typeface="+mn-cs"/>
                    </a:defRPr>
                  </a:pPr>
                  <a:t>[CELLRANGE]</a:t>
                </a:fld>
                <a:r>
                  <a:rPr lang="en-US" baseline="0"/>
                  <a:t>, </a:t>
                </a:r>
                <a:fld id="{B44BA0D9-0C91-455F-AE0F-91F9AFF48FCC}" type="VALUE">
                  <a:rPr lang="en-US" baseline="0"/>
                  <a:pPr>
                    <a:defRPr sz="900" b="1" i="0" u="none" strike="noStrike" kern="1200" baseline="0">
                      <a:solidFill>
                        <a:schemeClr val="lt1"/>
                      </a:solidFill>
                      <a:latin typeface="+mn-lt"/>
                      <a:ea typeface="+mn-ea"/>
                      <a:cs typeface="+mn-cs"/>
                    </a:defRPr>
                  </a:pPr>
                  <a:t>[VALUE]</a:t>
                </a:fld>
                <a:endParaRPr lang="en-US" baseline="0"/>
              </a:p>
            </c:rich>
          </c:tx>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xForSave val="1"/>
              <c15:showDataLabelsRange val="1"/>
            </c:ext>
          </c:extLst>
        </c:dLbl>
      </c:pivotFmt>
    </c:pivotFmts>
    <c:plotArea>
      <c:layout/>
      <c:barChart>
        <c:barDir val="col"/>
        <c:grouping val="clustered"/>
        <c:varyColors val="0"/>
        <c:ser>
          <c:idx val="0"/>
          <c:order val="0"/>
          <c:tx>
            <c:strRef>
              <c:f>'Inflation on 3 months'!$B$3:$B$4</c:f>
              <c:strCache>
                <c:ptCount val="1"/>
                <c:pt idx="0">
                  <c:v>2022</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'Inflation on 3 months'!$F$5:$F$58</c:f>
              <c:strCache>
                <c:ptCount val="2"/>
                <c:pt idx="0">
                  <c:v>Amaranth Leaves</c:v>
                </c:pt>
                <c:pt idx="1">
                  <c:v>Amla</c:v>
                </c:pt>
              </c:strCache>
            </c:strRef>
          </c:cat>
          <c:val>
            <c:numRef>
              <c:f>'Inflation on 3 months'!$F$5:$F$58</c:f>
              <c:numCache>
                <c:formatCode>0.00</c:formatCode>
                <c:ptCount val="2"/>
                <c:pt idx="0">
                  <c:v>15.138461538461538</c:v>
                </c:pt>
                <c:pt idx="1">
                  <c:v>54.46153846153846</c:v>
                </c:pt>
              </c:numCache>
            </c:numRef>
          </c:val>
          <c:extLst>
            <c:ext xmlns:c16="http://schemas.microsoft.com/office/drawing/2014/chart" uri="{C3380CC4-5D6E-409C-BE32-E72D297353CC}">
              <c16:uniqueId val="{00000000-46F6-49D2-9221-D47A6641FC64}"/>
            </c:ext>
          </c:extLst>
        </c:ser>
        <c:ser>
          <c:idx val="1"/>
          <c:order val="1"/>
          <c:tx>
            <c:strRef>
              <c:f>'Inflation on 3 months'!$C$3:$C$4</c:f>
              <c:strCache>
                <c:ptCount val="1"/>
                <c:pt idx="0">
                  <c:v>2023</c:v>
                </c:pt>
              </c:strCache>
            </c:strRef>
          </c:tx>
          <c:spPr>
            <a:solidFill>
              <a:schemeClr val="accent3">
                <a:alpha val="85000"/>
              </a:schemeClr>
            </a:solidFill>
            <a:ln w="9525" cap="flat" cmpd="sng" algn="ctr">
              <a:solidFill>
                <a:schemeClr val="lt1">
                  <a:alpha val="50000"/>
                </a:schemeClr>
              </a:solidFill>
              <a:round/>
            </a:ln>
            <a:effectLst/>
          </c:spPr>
          <c:invertIfNegative val="0"/>
          <c:dPt>
            <c:idx val="17"/>
            <c:invertIfNegative val="0"/>
            <c:bubble3D val="0"/>
            <c:extLst>
              <c:ext xmlns:c16="http://schemas.microsoft.com/office/drawing/2014/chart" uri="{C3380CC4-5D6E-409C-BE32-E72D297353CC}">
                <c16:uniqueId val="{00000001-46F6-49D2-9221-D47A6641FC64}"/>
              </c:ext>
            </c:extLst>
          </c:dPt>
          <c:dPt>
            <c:idx val="22"/>
            <c:invertIfNegative val="0"/>
            <c:bubble3D val="0"/>
            <c:extLst>
              <c:ext xmlns:c16="http://schemas.microsoft.com/office/drawing/2014/chart" uri="{C3380CC4-5D6E-409C-BE32-E72D297353CC}">
                <c16:uniqueId val="{00000002-46F6-49D2-9221-D47A6641FC64}"/>
              </c:ext>
            </c:extLst>
          </c:dPt>
          <c:dPt>
            <c:idx val="32"/>
            <c:invertIfNegative val="0"/>
            <c:bubble3D val="0"/>
            <c:extLst>
              <c:ext xmlns:c16="http://schemas.microsoft.com/office/drawing/2014/chart" uri="{C3380CC4-5D6E-409C-BE32-E72D297353CC}">
                <c16:uniqueId val="{00000003-46F6-49D2-9221-D47A6641FC64}"/>
              </c:ext>
            </c:extLst>
          </c:dPt>
          <c:dPt>
            <c:idx val="44"/>
            <c:invertIfNegative val="0"/>
            <c:bubble3D val="0"/>
            <c:extLst>
              <c:ext xmlns:c16="http://schemas.microsoft.com/office/drawing/2014/chart" uri="{C3380CC4-5D6E-409C-BE32-E72D297353CC}">
                <c16:uniqueId val="{00000004-46F6-49D2-9221-D47A6641FC64}"/>
              </c:ext>
            </c:extLst>
          </c:dPt>
          <c:dLbls>
            <c:dLbl>
              <c:idx val="0"/>
              <c:tx>
                <c:rich>
                  <a:bodyPr/>
                  <a:lstStyle/>
                  <a:p>
                    <a:fld id="{EB721EBA-D78D-40A2-8D88-A0C28A800FEF}" type="CELLRANGE">
                      <a:rPr lang="en-US"/>
                      <a:pPr/>
                      <a:t>[CELLRANGE]</a:t>
                    </a:fld>
                    <a:r>
                      <a:rPr lang="en-US" baseline="0"/>
                      <a:t>, </a:t>
                    </a:r>
                    <a:fld id="{60F4C4E1-E362-469B-8525-345E85E8B150}" type="VALUE">
                      <a:rPr lang="en-US" baseline="0"/>
                      <a:pPr/>
                      <a:t>[VALUE]</a:t>
                    </a:fld>
                    <a:endParaRPr lang="en-US" baseline="0"/>
                  </a:p>
                </c:rich>
              </c:tx>
              <c:dLblPos val="in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6F6-49D2-9221-D47A6641FC64}"/>
                </c:ext>
              </c:extLst>
            </c:dLbl>
            <c:dLbl>
              <c:idx val="1"/>
              <c:tx>
                <c:rich>
                  <a:bodyPr/>
                  <a:lstStyle/>
                  <a:p>
                    <a:fld id="{7D5E92ED-41BF-4B83-8F5E-712B71D976C3}" type="CELLRANGE">
                      <a:rPr lang="en-US"/>
                      <a:pPr/>
                      <a:t>[CELLRANGE]</a:t>
                    </a:fld>
                    <a:r>
                      <a:rPr lang="en-US" baseline="0"/>
                      <a:t>, </a:t>
                    </a:r>
                    <a:fld id="{CDD43E4B-032B-4F6D-BCCC-D91E14BE9586}" type="VALUE">
                      <a:rPr lang="en-US" baseline="0"/>
                      <a:pPr/>
                      <a:t>[VALUE]</a:t>
                    </a:fld>
                    <a:endParaRPr lang="en-US" baseline="0"/>
                  </a:p>
                </c:rich>
              </c:tx>
              <c:dLblPos val="inEnd"/>
              <c:showLegendKey val="0"/>
              <c:showVal val="1"/>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46F6-49D2-9221-D47A6641FC64}"/>
                </c:ext>
              </c:extLst>
            </c:dLbl>
            <c:spPr>
              <a:solidFill>
                <a:sysClr val="windowText" lastClr="000000">
                  <a:lumMod val="65000"/>
                  <a:lumOff val="35000"/>
                  <a:alpha val="75000"/>
                </a:sysClr>
              </a:solid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1"/>
                <c15:leaderLines>
                  <c:spPr>
                    <a:ln w="9525">
                      <a:solidFill>
                        <a:schemeClr val="dk1">
                          <a:lumMod val="50000"/>
                          <a:lumOff val="50000"/>
                        </a:schemeClr>
                      </a:solidFill>
                    </a:ln>
                    <a:effectLst/>
                  </c:spPr>
                </c15:leaderLines>
              </c:ext>
            </c:extLst>
          </c:dLbls>
          <c:cat>
            <c:strRef>
              <c:f>'Inflation on 3 months'!$F$5:$F$58</c:f>
              <c:strCache>
                <c:ptCount val="2"/>
                <c:pt idx="0">
                  <c:v>Amaranth Leaves</c:v>
                </c:pt>
                <c:pt idx="1">
                  <c:v>Amla</c:v>
                </c:pt>
              </c:strCache>
            </c:strRef>
          </c:cat>
          <c:val>
            <c:numRef>
              <c:f>'Inflation on 3 months'!$F$5:$F$58</c:f>
              <c:numCache>
                <c:formatCode>0.00</c:formatCode>
                <c:ptCount val="2"/>
                <c:pt idx="0">
                  <c:v>12.811111111111112</c:v>
                </c:pt>
                <c:pt idx="1">
                  <c:v>61.666666666666664</c:v>
                </c:pt>
              </c:numCache>
            </c:numRef>
          </c:val>
          <c:extLst>
            <c:ext xmlns:c15="http://schemas.microsoft.com/office/drawing/2012/chart" uri="{02D57815-91ED-43cb-92C2-25804820EDAC}">
              <c15:datalabelsRange>
                <c15:f>'Inflation on 3 months'!$F$5:$F$58</c15:f>
                <c15:dlblRangeCache>
                  <c:ptCount val="54"/>
                  <c:pt idx="0">
                    <c:v>-11%</c:v>
                  </c:pt>
                  <c:pt idx="1">
                    <c:v>8%</c:v>
                  </c:pt>
                  <c:pt idx="2">
                    <c:v>#DIV/0!</c:v>
                  </c:pt>
                  <c:pt idx="3">
                    <c:v>#DIV/0!</c:v>
                  </c:pt>
                  <c:pt idx="4">
                    <c:v>#DIV/0!</c:v>
                  </c:pt>
                  <c:pt idx="5">
                    <c:v>#DIV/0!</c:v>
                  </c:pt>
                  <c:pt idx="6">
                    <c:v>#DIV/0!</c:v>
                  </c:pt>
                  <c:pt idx="7">
                    <c:v>#DIV/0!</c:v>
                  </c:pt>
                  <c:pt idx="8">
                    <c:v>#DIV/0!</c:v>
                  </c:pt>
                  <c:pt idx="9">
                    <c:v>#DIV/0!</c:v>
                  </c:pt>
                  <c:pt idx="10">
                    <c:v>#DIV/0!</c:v>
                  </c:pt>
                  <c:pt idx="11">
                    <c:v>#DIV/0!</c:v>
                  </c:pt>
                  <c:pt idx="12">
                    <c:v>#DIV/0!</c:v>
                  </c:pt>
                  <c:pt idx="13">
                    <c:v>#DIV/0!</c:v>
                  </c:pt>
                  <c:pt idx="14">
                    <c:v>#DIV/0!</c:v>
                  </c:pt>
                  <c:pt idx="15">
                    <c:v>#DIV/0!</c:v>
                  </c:pt>
                  <c:pt idx="16">
                    <c:v>#DIV/0!</c:v>
                  </c:pt>
                  <c:pt idx="17">
                    <c:v>#DIV/0!</c:v>
                  </c:pt>
                  <c:pt idx="18">
                    <c:v>#DIV/0!</c:v>
                  </c:pt>
                  <c:pt idx="19">
                    <c:v>#DIV/0!</c:v>
                  </c:pt>
                  <c:pt idx="20">
                    <c:v>#DIV/0!</c:v>
                  </c:pt>
                  <c:pt idx="21">
                    <c:v>#DIV/0!</c:v>
                  </c:pt>
                  <c:pt idx="22">
                    <c:v>#DIV/0!</c:v>
                  </c:pt>
                  <c:pt idx="23">
                    <c:v>#DIV/0!</c:v>
                  </c:pt>
                  <c:pt idx="24">
                    <c:v>#DIV/0!</c:v>
                  </c:pt>
                  <c:pt idx="25">
                    <c:v>#DIV/0!</c:v>
                  </c:pt>
                  <c:pt idx="26">
                    <c:v>#DIV/0!</c:v>
                  </c:pt>
                  <c:pt idx="27">
                    <c:v>#DIV/0!</c:v>
                  </c:pt>
                  <c:pt idx="28">
                    <c:v>#DIV/0!</c:v>
                  </c:pt>
                  <c:pt idx="29">
                    <c:v>#DIV/0!</c:v>
                  </c:pt>
                  <c:pt idx="30">
                    <c:v>#DIV/0!</c:v>
                  </c:pt>
                  <c:pt idx="31">
                    <c:v>#DIV/0!</c:v>
                  </c:pt>
                  <c:pt idx="32">
                    <c:v>#DIV/0!</c:v>
                  </c:pt>
                  <c:pt idx="33">
                    <c:v>#DIV/0!</c:v>
                  </c:pt>
                  <c:pt idx="34">
                    <c:v>#DIV/0!</c:v>
                  </c:pt>
                  <c:pt idx="35">
                    <c:v>#DIV/0!</c:v>
                  </c:pt>
                  <c:pt idx="36">
                    <c:v>#DIV/0!</c:v>
                  </c:pt>
                  <c:pt idx="37">
                    <c:v>#DIV/0!</c:v>
                  </c:pt>
                  <c:pt idx="38">
                    <c:v>#DIV/0!</c:v>
                  </c:pt>
                  <c:pt idx="39">
                    <c:v>#DIV/0!</c:v>
                  </c:pt>
                  <c:pt idx="40">
                    <c:v>#DIV/0!</c:v>
                  </c:pt>
                  <c:pt idx="41">
                    <c:v>#DIV/0!</c:v>
                  </c:pt>
                  <c:pt idx="42">
                    <c:v>#DIV/0!</c:v>
                  </c:pt>
                  <c:pt idx="43">
                    <c:v>#DIV/0!</c:v>
                  </c:pt>
                  <c:pt idx="44">
                    <c:v>#DIV/0!</c:v>
                  </c:pt>
                  <c:pt idx="45">
                    <c:v>#DIV/0!</c:v>
                  </c:pt>
                  <c:pt idx="46">
                    <c:v>#DIV/0!</c:v>
                  </c:pt>
                  <c:pt idx="47">
                    <c:v>#DIV/0!</c:v>
                  </c:pt>
                  <c:pt idx="48">
                    <c:v>#DIV/0!</c:v>
                  </c:pt>
                  <c:pt idx="49">
                    <c:v>#DIV/0!</c:v>
                  </c:pt>
                  <c:pt idx="50">
                    <c:v>#DIV/0!</c:v>
                  </c:pt>
                  <c:pt idx="51">
                    <c:v>#DIV/0!</c:v>
                  </c:pt>
                  <c:pt idx="52">
                    <c:v>#DIV/0!</c:v>
                  </c:pt>
                  <c:pt idx="53">
                    <c:v>#DIV/0!</c:v>
                  </c:pt>
                </c15:dlblRangeCache>
              </c15:datalabelsRange>
            </c:ext>
            <c:ext xmlns:c16="http://schemas.microsoft.com/office/drawing/2014/chart" uri="{C3380CC4-5D6E-409C-BE32-E72D297353CC}">
              <c16:uniqueId val="{00000007-46F6-49D2-9221-D47A6641FC64}"/>
            </c:ext>
          </c:extLst>
        </c:ser>
        <c:dLbls>
          <c:dLblPos val="inEnd"/>
          <c:showLegendKey val="0"/>
          <c:showVal val="1"/>
          <c:showCatName val="0"/>
          <c:showSerName val="0"/>
          <c:showPercent val="0"/>
          <c:showBubbleSize val="0"/>
        </c:dLbls>
        <c:gapWidth val="65"/>
        <c:axId val="135276448"/>
        <c:axId val="135275968"/>
      </c:barChart>
      <c:catAx>
        <c:axId val="13527644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35275968"/>
        <c:crosses val="autoZero"/>
        <c:auto val="1"/>
        <c:lblAlgn val="ctr"/>
        <c:lblOffset val="100"/>
        <c:noMultiLvlLbl val="0"/>
      </c:catAx>
      <c:valAx>
        <c:axId val="135275968"/>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135276448"/>
        <c:crosses val="autoZero"/>
        <c:crossBetween val="between"/>
      </c:valAx>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Mall Vs Retail Prices</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1"/>
          <c:order val="1"/>
          <c:tx>
            <c:strRef>
              <c:f>'Nearby Market price trend'!$C$3</c:f>
              <c:strCache>
                <c:ptCount val="1"/>
                <c:pt idx="0">
                  <c:v>Mall Price</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'Nearby Market price trend'!$A$4:$A$57</c:f>
              <c:strCache>
                <c:ptCount val="5"/>
                <c:pt idx="0">
                  <c:v>Brinjal (Big)</c:v>
                </c:pt>
                <c:pt idx="1">
                  <c:v>Beetroot</c:v>
                </c:pt>
                <c:pt idx="2">
                  <c:v>Butter Beans</c:v>
                </c:pt>
                <c:pt idx="3">
                  <c:v>Bottle Gourd</c:v>
                </c:pt>
                <c:pt idx="4">
                  <c:v>Amaranth Leaves</c:v>
                </c:pt>
              </c:strCache>
            </c:strRef>
          </c:cat>
          <c:val>
            <c:numRef>
              <c:f>'Nearby Market price trend'!$C$4:$C$57</c:f>
              <c:numCache>
                <c:formatCode>0.00</c:formatCode>
                <c:ptCount val="5"/>
                <c:pt idx="0">
                  <c:v>38.394186046511628</c:v>
                </c:pt>
                <c:pt idx="1">
                  <c:v>40.284883720930232</c:v>
                </c:pt>
                <c:pt idx="2">
                  <c:v>52.52441860465116</c:v>
                </c:pt>
                <c:pt idx="3">
                  <c:v>53.651162790697676</c:v>
                </c:pt>
                <c:pt idx="4">
                  <c:v>32.927906976744183</c:v>
                </c:pt>
              </c:numCache>
            </c:numRef>
          </c:val>
          <c:extLst>
            <c:ext xmlns:c16="http://schemas.microsoft.com/office/drawing/2014/chart" uri="{C3380CC4-5D6E-409C-BE32-E72D297353CC}">
              <c16:uniqueId val="{00000000-C1C4-4768-831C-CCB16E19AEB4}"/>
            </c:ext>
          </c:extLst>
        </c:ser>
        <c:ser>
          <c:idx val="2"/>
          <c:order val="2"/>
          <c:tx>
            <c:strRef>
              <c:f>'Nearby Market price trend'!$D$3</c:f>
              <c:strCache>
                <c:ptCount val="1"/>
                <c:pt idx="0">
                  <c:v>Retail Price</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'Nearby Market price trend'!$A$4:$A$57</c:f>
              <c:strCache>
                <c:ptCount val="5"/>
                <c:pt idx="0">
                  <c:v>Brinjal (Big)</c:v>
                </c:pt>
                <c:pt idx="1">
                  <c:v>Beetroot</c:v>
                </c:pt>
                <c:pt idx="2">
                  <c:v>Butter Beans</c:v>
                </c:pt>
                <c:pt idx="3">
                  <c:v>Bottle Gourd</c:v>
                </c:pt>
                <c:pt idx="4">
                  <c:v>Amaranth Leaves</c:v>
                </c:pt>
              </c:strCache>
            </c:strRef>
          </c:cat>
          <c:val>
            <c:numRef>
              <c:f>'Nearby Market price trend'!$D$4:$D$57</c:f>
              <c:numCache>
                <c:formatCode>0.00</c:formatCode>
                <c:ptCount val="5"/>
                <c:pt idx="0">
                  <c:v>32.554651162790698</c:v>
                </c:pt>
                <c:pt idx="1">
                  <c:v>34.20232558139535</c:v>
                </c:pt>
                <c:pt idx="2">
                  <c:v>44.632558139534886</c:v>
                </c:pt>
                <c:pt idx="3">
                  <c:v>45.583720930232559</c:v>
                </c:pt>
                <c:pt idx="4">
                  <c:v>27.879069767441859</c:v>
                </c:pt>
              </c:numCache>
            </c:numRef>
          </c:val>
          <c:extLst>
            <c:ext xmlns:c16="http://schemas.microsoft.com/office/drawing/2014/chart" uri="{C3380CC4-5D6E-409C-BE32-E72D297353CC}">
              <c16:uniqueId val="{00000001-C1C4-4768-831C-CCB16E19AEB4}"/>
            </c:ext>
          </c:extLst>
        </c:ser>
        <c:dLbls>
          <c:dLblPos val="inEnd"/>
          <c:showLegendKey val="0"/>
          <c:showVal val="1"/>
          <c:showCatName val="0"/>
          <c:showSerName val="0"/>
          <c:showPercent val="0"/>
          <c:showBubbleSize val="0"/>
        </c:dLbls>
        <c:gapWidth val="65"/>
        <c:axId val="329507840"/>
        <c:axId val="329504960"/>
        <c:extLst>
          <c:ext xmlns:c15="http://schemas.microsoft.com/office/drawing/2012/chart" uri="{02D57815-91ED-43cb-92C2-25804820EDAC}">
            <c15:filteredBarSeries>
              <c15:ser>
                <c:idx val="0"/>
                <c:order val="0"/>
                <c:tx>
                  <c:strRef>
                    <c:extLst>
                      <c:ext uri="{02D57815-91ED-43cb-92C2-25804820EDAC}">
                        <c15:formulaRef>
                          <c15:sqref>'Nearby Market price trend'!$B$3</c15:sqref>
                        </c15:formulaRef>
                      </c:ext>
                    </c:extLst>
                    <c:strCache>
                      <c:ptCount val="1"/>
                      <c:pt idx="0">
                        <c:v>Wholesale Price</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uri="{CE6537A1-D6FC-4f65-9D91-7224C49458BB}">
                      <c15:showLeaderLines val="1"/>
                      <c15:leaderLines>
                        <c:spPr>
                          <a:ln w="9525">
                            <a:solidFill>
                              <a:schemeClr val="dk1">
                                <a:lumMod val="50000"/>
                                <a:lumOff val="50000"/>
                              </a:schemeClr>
                            </a:solidFill>
                          </a:ln>
                          <a:effectLst/>
                        </c:spPr>
                      </c15:leaderLines>
                    </c:ext>
                  </c:extLst>
                </c:dLbls>
                <c:cat>
                  <c:strRef>
                    <c:extLst>
                      <c:ext uri="{02D57815-91ED-43cb-92C2-25804820EDAC}">
                        <c15:formulaRef>
                          <c15:sqref>'Nearby Market price trend'!$A$4:$A$57</c15:sqref>
                        </c15:formulaRef>
                      </c:ext>
                    </c:extLst>
                    <c:strCache>
                      <c:ptCount val="5"/>
                      <c:pt idx="0">
                        <c:v>Brinjal (Big)</c:v>
                      </c:pt>
                      <c:pt idx="1">
                        <c:v>Beetroot</c:v>
                      </c:pt>
                      <c:pt idx="2">
                        <c:v>Butter Beans</c:v>
                      </c:pt>
                      <c:pt idx="3">
                        <c:v>Bottle Gourd</c:v>
                      </c:pt>
                      <c:pt idx="4">
                        <c:v>Amaranth Leaves</c:v>
                      </c:pt>
                    </c:strCache>
                  </c:strRef>
                </c:cat>
                <c:val>
                  <c:numRef>
                    <c:extLst>
                      <c:ext uri="{02D57815-91ED-43cb-92C2-25804820EDAC}">
                        <c15:formulaRef>
                          <c15:sqref>'Nearby Market price trend'!$B$4:$B$57</c15:sqref>
                        </c15:formulaRef>
                      </c:ext>
                    </c:extLst>
                    <c:numCache>
                      <c:formatCode>0.00</c:formatCode>
                      <c:ptCount val="5"/>
                      <c:pt idx="0">
                        <c:v>29.946511627906975</c:v>
                      </c:pt>
                      <c:pt idx="1">
                        <c:v>35.904651162790699</c:v>
                      </c:pt>
                      <c:pt idx="2">
                        <c:v>64.741860465116275</c:v>
                      </c:pt>
                      <c:pt idx="3">
                        <c:v>25.17906976744186</c:v>
                      </c:pt>
                      <c:pt idx="4">
                        <c:v>11.769767441860465</c:v>
                      </c:pt>
                    </c:numCache>
                  </c:numRef>
                </c:val>
                <c:extLst>
                  <c:ext xmlns:c16="http://schemas.microsoft.com/office/drawing/2014/chart" uri="{C3380CC4-5D6E-409C-BE32-E72D297353CC}">
                    <c16:uniqueId val="{00000002-C1C4-4768-831C-CCB16E19AEB4}"/>
                  </c:ext>
                </c:extLst>
              </c15:ser>
            </c15:filteredBarSeries>
          </c:ext>
        </c:extLst>
      </c:barChart>
      <c:catAx>
        <c:axId val="329507840"/>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329504960"/>
        <c:crosses val="autoZero"/>
        <c:auto val="1"/>
        <c:lblAlgn val="ctr"/>
        <c:lblOffset val="100"/>
        <c:noMultiLvlLbl val="0"/>
      </c:catAx>
      <c:valAx>
        <c:axId val="329504960"/>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0.00" sourceLinked="1"/>
        <c:majorTickMark val="none"/>
        <c:minorTickMark val="none"/>
        <c:tickLblPos val="nextTo"/>
        <c:crossAx val="329507840"/>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[INSIGHTS (Recovered) (1).xlsx]Seasonal Vegetable!PivotTable1</c:name>
    <c:fmtId val="9"/>
  </c:pivotSource>
  <c:chart>
    <c:title>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2">
              <a:alpha val="85000"/>
            </a:schemeClr>
          </a:solidFill>
          <a:ln w="9525" cap="flat" cmpd="sng" algn="ctr">
            <a:solidFill>
              <a:schemeClr val="lt1">
                <a:alpha val="50000"/>
              </a:schemeClr>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0"/>
        <c:spPr>
          <a:solidFill>
            <a:schemeClr val="accent2">
              <a:alpha val="85000"/>
            </a:schemeClr>
          </a:solidFill>
          <a:ln w="9525" cap="flat" cmpd="sng" algn="ctr">
            <a:solidFill>
              <a:schemeClr val="lt1">
                <a:alpha val="50000"/>
              </a:schemeClr>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1"/>
        <c:spPr>
          <a:solidFill>
            <a:schemeClr val="accent2">
              <a:alpha val="85000"/>
            </a:schemeClr>
          </a:solidFill>
          <a:ln w="9525" cap="flat" cmpd="sng" algn="ctr">
            <a:solidFill>
              <a:schemeClr val="lt1">
                <a:alpha val="50000"/>
              </a:schemeClr>
            </a:solidFill>
            <a:round/>
          </a:ln>
          <a:effectLst/>
        </c:spPr>
        <c:marker>
          <c:symbol val="circle"/>
          <c:size val="17"/>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'Seasonal Vegetable'!$B$9:$B$10</c:f>
              <c:strCache>
                <c:ptCount val="1"/>
                <c:pt idx="0">
                  <c:v>Coconut</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'Seasonal Vegetable'!$A$11:$A$22</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'Seasonal Vegetable'!$B$11:$B$22</c:f>
              <c:numCache>
                <c:formatCode>General</c:formatCode>
                <c:ptCount val="12"/>
                <c:pt idx="0">
                  <c:v>27</c:v>
                </c:pt>
                <c:pt idx="1">
                  <c:v>28</c:v>
                </c:pt>
                <c:pt idx="2">
                  <c:v>22</c:v>
                </c:pt>
                <c:pt idx="3">
                  <c:v>19</c:v>
                </c:pt>
                <c:pt idx="4">
                  <c:v>15</c:v>
                </c:pt>
                <c:pt idx="5">
                  <c:v>17</c:v>
                </c:pt>
                <c:pt idx="6">
                  <c:v>32</c:v>
                </c:pt>
                <c:pt idx="7">
                  <c:v>32</c:v>
                </c:pt>
                <c:pt idx="8">
                  <c:v>30</c:v>
                </c:pt>
                <c:pt idx="9">
                  <c:v>30</c:v>
                </c:pt>
                <c:pt idx="10">
                  <c:v>27</c:v>
                </c:pt>
                <c:pt idx="11">
                  <c:v>27</c:v>
                </c:pt>
              </c:numCache>
            </c:numRef>
          </c:val>
          <c:smooth val="0"/>
          <c:extLst>
            <c:ext xmlns:c16="http://schemas.microsoft.com/office/drawing/2014/chart" uri="{C3380CC4-5D6E-409C-BE32-E72D297353CC}">
              <c16:uniqueId val="{00000000-0CF1-4A99-B23D-93BFAE23D2F3}"/>
            </c:ext>
          </c:extLst>
        </c:ser>
        <c:dLbls>
          <c:dLblPos val="ctr"/>
          <c:showLegendKey val="0"/>
          <c:showVal val="1"/>
          <c:showCatName val="0"/>
          <c:showSerName val="0"/>
          <c:showPercent val="0"/>
          <c:showBubbleSize val="0"/>
        </c:dLbls>
        <c:marker val="1"/>
        <c:smooth val="0"/>
        <c:axId val="1645672752"/>
        <c:axId val="1988495136"/>
      </c:lineChart>
      <c:catAx>
        <c:axId val="164567275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988495136"/>
        <c:crosses val="autoZero"/>
        <c:auto val="1"/>
        <c:lblAlgn val="ctr"/>
        <c:lblOffset val="100"/>
        <c:noMultiLvlLbl val="0"/>
      </c:catAx>
      <c:valAx>
        <c:axId val="198849513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645672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359DB5-CAC4-4D69-9DE1-D38CE891B024}" type="doc">
      <dgm:prSet loTypeId="urn:microsoft.com/office/officeart/2005/8/layout/hierarchy1" loCatId="hierarchy" qsTypeId="urn:microsoft.com/office/officeart/2005/8/quickstyle/simple4" qsCatId="simple" csTypeId="urn:microsoft.com/office/officeart/2005/8/colors/colorful5" csCatId="colorful" phldr="1"/>
      <dgm:spPr/>
      <dgm:t>
        <a:bodyPr/>
        <a:lstStyle/>
        <a:p>
          <a:endParaRPr lang="en-US"/>
        </a:p>
      </dgm:t>
    </dgm:pt>
    <dgm:pt modelId="{0D0326A3-E799-403A-B3CA-CB591F40F3B6}">
      <dgm:prSet/>
      <dgm:spPr/>
      <dgm:t>
        <a:bodyPr/>
        <a:lstStyle/>
        <a:p>
          <a:r>
            <a:rPr lang="en-US" b="0" i="0" dirty="0"/>
            <a:t>The aim of this data analysis project is to analyze the vegetable prices in the Noida Vegetable Market and nearby located vegetable markets. </a:t>
          </a:r>
          <a:endParaRPr lang="en-US" dirty="0"/>
        </a:p>
      </dgm:t>
    </dgm:pt>
    <dgm:pt modelId="{187304A7-9D02-47A1-A236-EDDFDAEE8074}" type="parTrans" cxnId="{1537A4BF-6AA0-406C-9D4D-7F38FEA8A910}">
      <dgm:prSet/>
      <dgm:spPr/>
      <dgm:t>
        <a:bodyPr/>
        <a:lstStyle/>
        <a:p>
          <a:endParaRPr lang="en-US"/>
        </a:p>
      </dgm:t>
    </dgm:pt>
    <dgm:pt modelId="{8952EBB9-74B9-4B90-9B6E-1904BAC7DFD5}" type="sibTrans" cxnId="{1537A4BF-6AA0-406C-9D4D-7F38FEA8A910}">
      <dgm:prSet/>
      <dgm:spPr/>
      <dgm:t>
        <a:bodyPr/>
        <a:lstStyle/>
        <a:p>
          <a:endParaRPr lang="en-US"/>
        </a:p>
      </dgm:t>
    </dgm:pt>
    <dgm:pt modelId="{886013BA-AB44-436F-B75C-EB8577E6216E}">
      <dgm:prSet/>
      <dgm:spPr/>
      <dgm:t>
        <a:bodyPr/>
        <a:lstStyle/>
        <a:p>
          <a:r>
            <a:rPr lang="en-US" b="0" i="0" dirty="0"/>
            <a:t>The project seeks to identify variations in vegetable prices, understand the seasonal vegetables, and determine the total cost of a vegetable basket for different income groups. </a:t>
          </a:r>
          <a:endParaRPr lang="en-US" dirty="0"/>
        </a:p>
      </dgm:t>
    </dgm:pt>
    <dgm:pt modelId="{73E295BB-D57B-4429-BE50-54E25BF310A5}" type="parTrans" cxnId="{F908C43B-611C-45E3-AA87-78DE4CDEF1F2}">
      <dgm:prSet/>
      <dgm:spPr/>
      <dgm:t>
        <a:bodyPr/>
        <a:lstStyle/>
        <a:p>
          <a:endParaRPr lang="en-US"/>
        </a:p>
      </dgm:t>
    </dgm:pt>
    <dgm:pt modelId="{22DAF25F-D5C6-433D-AD01-D9D51015F830}" type="sibTrans" cxnId="{F908C43B-611C-45E3-AA87-78DE4CDEF1F2}">
      <dgm:prSet/>
      <dgm:spPr/>
      <dgm:t>
        <a:bodyPr/>
        <a:lstStyle/>
        <a:p>
          <a:endParaRPr lang="en-US"/>
        </a:p>
      </dgm:t>
    </dgm:pt>
    <dgm:pt modelId="{08C5145E-D569-4710-8D9E-AAA058798C48}">
      <dgm:prSet/>
      <dgm:spPr/>
      <dgm:t>
        <a:bodyPr/>
        <a:lstStyle/>
        <a:p>
          <a:r>
            <a:rPr lang="en-US" b="0" i="0" dirty="0"/>
            <a:t>Additionally, the project aims to analyze the changes in vegetable basket prices over time and calculate the inflation rate for each income group.</a:t>
          </a:r>
          <a:endParaRPr lang="en-US" dirty="0"/>
        </a:p>
      </dgm:t>
    </dgm:pt>
    <dgm:pt modelId="{D79F5B42-6B18-4A25-8854-7CC47C6E7194}" type="parTrans" cxnId="{6B0309F2-D712-48D7-8AD9-FDFA10727C68}">
      <dgm:prSet/>
      <dgm:spPr/>
      <dgm:t>
        <a:bodyPr/>
        <a:lstStyle/>
        <a:p>
          <a:endParaRPr lang="en-US"/>
        </a:p>
      </dgm:t>
    </dgm:pt>
    <dgm:pt modelId="{EB67F5F4-17A9-4240-AAB9-674DDB7132FD}" type="sibTrans" cxnId="{6B0309F2-D712-48D7-8AD9-FDFA10727C68}">
      <dgm:prSet/>
      <dgm:spPr/>
      <dgm:t>
        <a:bodyPr/>
        <a:lstStyle/>
        <a:p>
          <a:endParaRPr lang="en-US"/>
        </a:p>
      </dgm:t>
    </dgm:pt>
    <dgm:pt modelId="{4A32F2F7-9722-4146-8699-DD8BB1A2E3B1}" type="pres">
      <dgm:prSet presAssocID="{C7359DB5-CAC4-4D69-9DE1-D38CE891B024}" presName="hierChild1" presStyleCnt="0">
        <dgm:presLayoutVars>
          <dgm:chPref val="1"/>
          <dgm:dir/>
          <dgm:animOne val="branch"/>
          <dgm:animLvl val="lvl"/>
          <dgm:resizeHandles/>
        </dgm:presLayoutVars>
      </dgm:prSet>
      <dgm:spPr/>
    </dgm:pt>
    <dgm:pt modelId="{6FD7B238-E586-4AC2-A96A-E8312292FA0E}" type="pres">
      <dgm:prSet presAssocID="{0D0326A3-E799-403A-B3CA-CB591F40F3B6}" presName="hierRoot1" presStyleCnt="0"/>
      <dgm:spPr/>
    </dgm:pt>
    <dgm:pt modelId="{BEA5E9D4-B16D-4E10-833D-620460A8FE85}" type="pres">
      <dgm:prSet presAssocID="{0D0326A3-E799-403A-B3CA-CB591F40F3B6}" presName="composite" presStyleCnt="0"/>
      <dgm:spPr/>
    </dgm:pt>
    <dgm:pt modelId="{93A82800-1C0D-48C0-A317-5CAB72D73C4B}" type="pres">
      <dgm:prSet presAssocID="{0D0326A3-E799-403A-B3CA-CB591F40F3B6}" presName="background" presStyleLbl="node0" presStyleIdx="0" presStyleCnt="3"/>
      <dgm:spPr/>
    </dgm:pt>
    <dgm:pt modelId="{E4CE1EAE-F2A3-44CF-BB52-7FACD7336FDC}" type="pres">
      <dgm:prSet presAssocID="{0D0326A3-E799-403A-B3CA-CB591F40F3B6}" presName="text" presStyleLbl="fgAcc0" presStyleIdx="0" presStyleCnt="3">
        <dgm:presLayoutVars>
          <dgm:chPref val="3"/>
        </dgm:presLayoutVars>
      </dgm:prSet>
      <dgm:spPr/>
    </dgm:pt>
    <dgm:pt modelId="{1112F27F-1372-4547-AACE-EFBC6D8CAA8B}" type="pres">
      <dgm:prSet presAssocID="{0D0326A3-E799-403A-B3CA-CB591F40F3B6}" presName="hierChild2" presStyleCnt="0"/>
      <dgm:spPr/>
    </dgm:pt>
    <dgm:pt modelId="{4B215A7F-176D-4019-9187-71F97861B24C}" type="pres">
      <dgm:prSet presAssocID="{886013BA-AB44-436F-B75C-EB8577E6216E}" presName="hierRoot1" presStyleCnt="0"/>
      <dgm:spPr/>
    </dgm:pt>
    <dgm:pt modelId="{32B58983-3D1F-439F-A837-3B68FD4993E4}" type="pres">
      <dgm:prSet presAssocID="{886013BA-AB44-436F-B75C-EB8577E6216E}" presName="composite" presStyleCnt="0"/>
      <dgm:spPr/>
    </dgm:pt>
    <dgm:pt modelId="{4AA3AE37-726C-4460-B92B-9052EB767BDF}" type="pres">
      <dgm:prSet presAssocID="{886013BA-AB44-436F-B75C-EB8577E6216E}" presName="background" presStyleLbl="node0" presStyleIdx="1" presStyleCnt="3"/>
      <dgm:spPr/>
    </dgm:pt>
    <dgm:pt modelId="{846836E5-BDCE-4E8F-9D6A-D88A77C755B7}" type="pres">
      <dgm:prSet presAssocID="{886013BA-AB44-436F-B75C-EB8577E6216E}" presName="text" presStyleLbl="fgAcc0" presStyleIdx="1" presStyleCnt="3">
        <dgm:presLayoutVars>
          <dgm:chPref val="3"/>
        </dgm:presLayoutVars>
      </dgm:prSet>
      <dgm:spPr/>
    </dgm:pt>
    <dgm:pt modelId="{9D541072-C1AA-4063-8DF3-FB2D260495C5}" type="pres">
      <dgm:prSet presAssocID="{886013BA-AB44-436F-B75C-EB8577E6216E}" presName="hierChild2" presStyleCnt="0"/>
      <dgm:spPr/>
    </dgm:pt>
    <dgm:pt modelId="{8BE8D291-1714-416D-9162-3BCC7C07365D}" type="pres">
      <dgm:prSet presAssocID="{08C5145E-D569-4710-8D9E-AAA058798C48}" presName="hierRoot1" presStyleCnt="0"/>
      <dgm:spPr/>
    </dgm:pt>
    <dgm:pt modelId="{E8C41B9A-A084-4B16-900D-9AC3C275E1B2}" type="pres">
      <dgm:prSet presAssocID="{08C5145E-D569-4710-8D9E-AAA058798C48}" presName="composite" presStyleCnt="0"/>
      <dgm:spPr/>
    </dgm:pt>
    <dgm:pt modelId="{89A87A6E-6E8E-4052-A393-827563B8C93D}" type="pres">
      <dgm:prSet presAssocID="{08C5145E-D569-4710-8D9E-AAA058798C48}" presName="background" presStyleLbl="node0" presStyleIdx="2" presStyleCnt="3"/>
      <dgm:spPr/>
    </dgm:pt>
    <dgm:pt modelId="{63A0FBA0-4200-4BB5-B8AE-7A3D822AD1E5}" type="pres">
      <dgm:prSet presAssocID="{08C5145E-D569-4710-8D9E-AAA058798C48}" presName="text" presStyleLbl="fgAcc0" presStyleIdx="2" presStyleCnt="3">
        <dgm:presLayoutVars>
          <dgm:chPref val="3"/>
        </dgm:presLayoutVars>
      </dgm:prSet>
      <dgm:spPr/>
    </dgm:pt>
    <dgm:pt modelId="{2FB197A7-9C43-4DFC-9C9B-7C1A451C1CFB}" type="pres">
      <dgm:prSet presAssocID="{08C5145E-D569-4710-8D9E-AAA058798C48}" presName="hierChild2" presStyleCnt="0"/>
      <dgm:spPr/>
    </dgm:pt>
  </dgm:ptLst>
  <dgm:cxnLst>
    <dgm:cxn modelId="{233C5637-CEE0-4171-8349-9C9B3DE1AD6A}" type="presOf" srcId="{886013BA-AB44-436F-B75C-EB8577E6216E}" destId="{846836E5-BDCE-4E8F-9D6A-D88A77C755B7}" srcOrd="0" destOrd="0" presId="urn:microsoft.com/office/officeart/2005/8/layout/hierarchy1"/>
    <dgm:cxn modelId="{F908C43B-611C-45E3-AA87-78DE4CDEF1F2}" srcId="{C7359DB5-CAC4-4D69-9DE1-D38CE891B024}" destId="{886013BA-AB44-436F-B75C-EB8577E6216E}" srcOrd="1" destOrd="0" parTransId="{73E295BB-D57B-4429-BE50-54E25BF310A5}" sibTransId="{22DAF25F-D5C6-433D-AD01-D9D51015F830}"/>
    <dgm:cxn modelId="{8790233E-9B25-4752-9165-B9C9304CA1BA}" type="presOf" srcId="{0D0326A3-E799-403A-B3CA-CB591F40F3B6}" destId="{E4CE1EAE-F2A3-44CF-BB52-7FACD7336FDC}" srcOrd="0" destOrd="0" presId="urn:microsoft.com/office/officeart/2005/8/layout/hierarchy1"/>
    <dgm:cxn modelId="{D9E16540-E2FF-43FF-87F9-60C8FCBD6617}" type="presOf" srcId="{C7359DB5-CAC4-4D69-9DE1-D38CE891B024}" destId="{4A32F2F7-9722-4146-8699-DD8BB1A2E3B1}" srcOrd="0" destOrd="0" presId="urn:microsoft.com/office/officeart/2005/8/layout/hierarchy1"/>
    <dgm:cxn modelId="{C76D6877-242B-47A4-A091-221A3FE730FF}" type="presOf" srcId="{08C5145E-D569-4710-8D9E-AAA058798C48}" destId="{63A0FBA0-4200-4BB5-B8AE-7A3D822AD1E5}" srcOrd="0" destOrd="0" presId="urn:microsoft.com/office/officeart/2005/8/layout/hierarchy1"/>
    <dgm:cxn modelId="{1537A4BF-6AA0-406C-9D4D-7F38FEA8A910}" srcId="{C7359DB5-CAC4-4D69-9DE1-D38CE891B024}" destId="{0D0326A3-E799-403A-B3CA-CB591F40F3B6}" srcOrd="0" destOrd="0" parTransId="{187304A7-9D02-47A1-A236-EDDFDAEE8074}" sibTransId="{8952EBB9-74B9-4B90-9B6E-1904BAC7DFD5}"/>
    <dgm:cxn modelId="{6B0309F2-D712-48D7-8AD9-FDFA10727C68}" srcId="{C7359DB5-CAC4-4D69-9DE1-D38CE891B024}" destId="{08C5145E-D569-4710-8D9E-AAA058798C48}" srcOrd="2" destOrd="0" parTransId="{D79F5B42-6B18-4A25-8854-7CC47C6E7194}" sibTransId="{EB67F5F4-17A9-4240-AAB9-674DDB7132FD}"/>
    <dgm:cxn modelId="{4EAB555C-FDCA-4E23-A7F3-20C95C0405B5}" type="presParOf" srcId="{4A32F2F7-9722-4146-8699-DD8BB1A2E3B1}" destId="{6FD7B238-E586-4AC2-A96A-E8312292FA0E}" srcOrd="0" destOrd="0" presId="urn:microsoft.com/office/officeart/2005/8/layout/hierarchy1"/>
    <dgm:cxn modelId="{D558160E-3755-4452-9101-6103F1062966}" type="presParOf" srcId="{6FD7B238-E586-4AC2-A96A-E8312292FA0E}" destId="{BEA5E9D4-B16D-4E10-833D-620460A8FE85}" srcOrd="0" destOrd="0" presId="urn:microsoft.com/office/officeart/2005/8/layout/hierarchy1"/>
    <dgm:cxn modelId="{EA6EF0BF-99E1-4EB6-9CB3-F5A477BBB94D}" type="presParOf" srcId="{BEA5E9D4-B16D-4E10-833D-620460A8FE85}" destId="{93A82800-1C0D-48C0-A317-5CAB72D73C4B}" srcOrd="0" destOrd="0" presId="urn:microsoft.com/office/officeart/2005/8/layout/hierarchy1"/>
    <dgm:cxn modelId="{CA54DE45-F69E-44D6-953B-A36932D0DFEE}" type="presParOf" srcId="{BEA5E9D4-B16D-4E10-833D-620460A8FE85}" destId="{E4CE1EAE-F2A3-44CF-BB52-7FACD7336FDC}" srcOrd="1" destOrd="0" presId="urn:microsoft.com/office/officeart/2005/8/layout/hierarchy1"/>
    <dgm:cxn modelId="{F554C6FE-F3FC-4204-BEF6-12DA61E4C126}" type="presParOf" srcId="{6FD7B238-E586-4AC2-A96A-E8312292FA0E}" destId="{1112F27F-1372-4547-AACE-EFBC6D8CAA8B}" srcOrd="1" destOrd="0" presId="urn:microsoft.com/office/officeart/2005/8/layout/hierarchy1"/>
    <dgm:cxn modelId="{B0FEAC22-61E3-4E95-AE62-6D391B247475}" type="presParOf" srcId="{4A32F2F7-9722-4146-8699-DD8BB1A2E3B1}" destId="{4B215A7F-176D-4019-9187-71F97861B24C}" srcOrd="1" destOrd="0" presId="urn:microsoft.com/office/officeart/2005/8/layout/hierarchy1"/>
    <dgm:cxn modelId="{8A83E9AE-ABF7-408E-A144-BBE6A4107F56}" type="presParOf" srcId="{4B215A7F-176D-4019-9187-71F97861B24C}" destId="{32B58983-3D1F-439F-A837-3B68FD4993E4}" srcOrd="0" destOrd="0" presId="urn:microsoft.com/office/officeart/2005/8/layout/hierarchy1"/>
    <dgm:cxn modelId="{56C2E850-1A66-4B77-990D-F1B7EAB5399D}" type="presParOf" srcId="{32B58983-3D1F-439F-A837-3B68FD4993E4}" destId="{4AA3AE37-726C-4460-B92B-9052EB767BDF}" srcOrd="0" destOrd="0" presId="urn:microsoft.com/office/officeart/2005/8/layout/hierarchy1"/>
    <dgm:cxn modelId="{5ED3F79F-FF71-47C7-AA4B-5D93422E3CC6}" type="presParOf" srcId="{32B58983-3D1F-439F-A837-3B68FD4993E4}" destId="{846836E5-BDCE-4E8F-9D6A-D88A77C755B7}" srcOrd="1" destOrd="0" presId="urn:microsoft.com/office/officeart/2005/8/layout/hierarchy1"/>
    <dgm:cxn modelId="{7060E611-0312-451C-A47D-AD6800E2771A}" type="presParOf" srcId="{4B215A7F-176D-4019-9187-71F97861B24C}" destId="{9D541072-C1AA-4063-8DF3-FB2D260495C5}" srcOrd="1" destOrd="0" presId="urn:microsoft.com/office/officeart/2005/8/layout/hierarchy1"/>
    <dgm:cxn modelId="{93E5B0A9-1E48-4D97-9E45-849D25157CCD}" type="presParOf" srcId="{4A32F2F7-9722-4146-8699-DD8BB1A2E3B1}" destId="{8BE8D291-1714-416D-9162-3BCC7C07365D}" srcOrd="2" destOrd="0" presId="urn:microsoft.com/office/officeart/2005/8/layout/hierarchy1"/>
    <dgm:cxn modelId="{7E0DD2CB-E7B6-4F02-B29C-9C72EC65C3CD}" type="presParOf" srcId="{8BE8D291-1714-416D-9162-3BCC7C07365D}" destId="{E8C41B9A-A084-4B16-900D-9AC3C275E1B2}" srcOrd="0" destOrd="0" presId="urn:microsoft.com/office/officeart/2005/8/layout/hierarchy1"/>
    <dgm:cxn modelId="{21A0891D-1DCA-48E8-9649-8BE25D86369A}" type="presParOf" srcId="{E8C41B9A-A084-4B16-900D-9AC3C275E1B2}" destId="{89A87A6E-6E8E-4052-A393-827563B8C93D}" srcOrd="0" destOrd="0" presId="urn:microsoft.com/office/officeart/2005/8/layout/hierarchy1"/>
    <dgm:cxn modelId="{4CC6A619-D0FF-441A-A370-26CDDE678822}" type="presParOf" srcId="{E8C41B9A-A084-4B16-900D-9AC3C275E1B2}" destId="{63A0FBA0-4200-4BB5-B8AE-7A3D822AD1E5}" srcOrd="1" destOrd="0" presId="urn:microsoft.com/office/officeart/2005/8/layout/hierarchy1"/>
    <dgm:cxn modelId="{EC1A29FF-AC15-4E42-9D24-BD31C29CFDE9}" type="presParOf" srcId="{8BE8D291-1714-416D-9162-3BCC7C07365D}" destId="{2FB197A7-9C43-4DFC-9C9B-7C1A451C1CF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F334DF-6455-4A95-BEC6-9712E2CFA417}"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4F5811C1-E6BA-4CC5-B475-2F038101D09D}">
      <dgm:prSet/>
      <dgm:spPr/>
      <dgm:t>
        <a:bodyPr/>
        <a:lstStyle/>
        <a:p>
          <a:r>
            <a:rPr lang="en-US" dirty="0"/>
            <a:t>The objective of this data analysis project is to provide insights into the vegetable prices in the Noida Vegetable Market and nearby markets. </a:t>
          </a:r>
        </a:p>
      </dgm:t>
    </dgm:pt>
    <dgm:pt modelId="{5B046A79-EE7A-4C3E-9B1C-635F740B05EE}" type="parTrans" cxnId="{5AED37E4-E08B-44FE-B3BA-7617713FB9B1}">
      <dgm:prSet/>
      <dgm:spPr/>
      <dgm:t>
        <a:bodyPr/>
        <a:lstStyle/>
        <a:p>
          <a:endParaRPr lang="en-US"/>
        </a:p>
      </dgm:t>
    </dgm:pt>
    <dgm:pt modelId="{564C35EA-52E1-442D-A314-149AB551E632}" type="sibTrans" cxnId="{5AED37E4-E08B-44FE-B3BA-7617713FB9B1}">
      <dgm:prSet/>
      <dgm:spPr/>
      <dgm:t>
        <a:bodyPr/>
        <a:lstStyle/>
        <a:p>
          <a:endParaRPr lang="en-US"/>
        </a:p>
      </dgm:t>
    </dgm:pt>
    <dgm:pt modelId="{62D43B40-1A75-42D3-8F05-DBB9ED0B13A2}">
      <dgm:prSet/>
      <dgm:spPr/>
      <dgm:t>
        <a:bodyPr/>
        <a:lstStyle/>
        <a:p>
          <a:r>
            <a:rPr lang="en-US" dirty="0"/>
            <a:t>The analysis will focus on identifying average monthly prices, differences or similarities in prices between markets, seasonal vegetables, and the total cost of vegetable baskets for different income groups. </a:t>
          </a:r>
        </a:p>
      </dgm:t>
    </dgm:pt>
    <dgm:pt modelId="{B944C068-AC11-42DD-9091-39BBD8B5BB97}" type="parTrans" cxnId="{11805FB8-19EE-465A-9E61-92B77A9A0B5C}">
      <dgm:prSet/>
      <dgm:spPr/>
      <dgm:t>
        <a:bodyPr/>
        <a:lstStyle/>
        <a:p>
          <a:endParaRPr lang="en-US"/>
        </a:p>
      </dgm:t>
    </dgm:pt>
    <dgm:pt modelId="{CAE9CD93-F898-4FD3-A442-5A18732D0F81}" type="sibTrans" cxnId="{11805FB8-19EE-465A-9E61-92B77A9A0B5C}">
      <dgm:prSet/>
      <dgm:spPr/>
      <dgm:t>
        <a:bodyPr/>
        <a:lstStyle/>
        <a:p>
          <a:endParaRPr lang="en-US"/>
        </a:p>
      </dgm:t>
    </dgm:pt>
    <dgm:pt modelId="{6DB864D3-0DB0-484C-8506-F0C1FFDAC817}">
      <dgm:prSet/>
      <dgm:spPr/>
      <dgm:t>
        <a:bodyPr/>
        <a:lstStyle/>
        <a:p>
          <a:r>
            <a:rPr lang="en-US"/>
            <a:t>The project also aims to examine the changes in vegetable basket prices over time and calculate the inflation rate for each income group.</a:t>
          </a:r>
        </a:p>
      </dgm:t>
    </dgm:pt>
    <dgm:pt modelId="{16A0A312-6B54-4C17-B556-7BDB440BBB2D}" type="parTrans" cxnId="{3AA76543-4E04-4BA5-8180-9F7E93186F83}">
      <dgm:prSet/>
      <dgm:spPr/>
      <dgm:t>
        <a:bodyPr/>
        <a:lstStyle/>
        <a:p>
          <a:endParaRPr lang="en-US"/>
        </a:p>
      </dgm:t>
    </dgm:pt>
    <dgm:pt modelId="{24F6FA6E-511F-4C0A-B548-6DBD7452D202}" type="sibTrans" cxnId="{3AA76543-4E04-4BA5-8180-9F7E93186F83}">
      <dgm:prSet/>
      <dgm:spPr/>
      <dgm:t>
        <a:bodyPr/>
        <a:lstStyle/>
        <a:p>
          <a:endParaRPr lang="en-US"/>
        </a:p>
      </dgm:t>
    </dgm:pt>
    <dgm:pt modelId="{97967A12-D5FB-45D1-9181-999786B91F1C}" type="pres">
      <dgm:prSet presAssocID="{BDF334DF-6455-4A95-BEC6-9712E2CFA417}" presName="hierChild1" presStyleCnt="0">
        <dgm:presLayoutVars>
          <dgm:chPref val="1"/>
          <dgm:dir/>
          <dgm:animOne val="branch"/>
          <dgm:animLvl val="lvl"/>
          <dgm:resizeHandles/>
        </dgm:presLayoutVars>
      </dgm:prSet>
      <dgm:spPr/>
    </dgm:pt>
    <dgm:pt modelId="{76A2AE86-D4A3-4107-9C57-4A7141088F4A}" type="pres">
      <dgm:prSet presAssocID="{4F5811C1-E6BA-4CC5-B475-2F038101D09D}" presName="hierRoot1" presStyleCnt="0"/>
      <dgm:spPr/>
    </dgm:pt>
    <dgm:pt modelId="{39ECDFF1-2082-4E31-B072-7AA91A551120}" type="pres">
      <dgm:prSet presAssocID="{4F5811C1-E6BA-4CC5-B475-2F038101D09D}" presName="composite" presStyleCnt="0"/>
      <dgm:spPr/>
    </dgm:pt>
    <dgm:pt modelId="{16D5BF95-E0D5-4EBA-87A6-71A3AE5A06DD}" type="pres">
      <dgm:prSet presAssocID="{4F5811C1-E6BA-4CC5-B475-2F038101D09D}" presName="background" presStyleLbl="node0" presStyleIdx="0" presStyleCnt="3"/>
      <dgm:spPr/>
    </dgm:pt>
    <dgm:pt modelId="{3C7CFB2E-FA43-4A05-BEBA-014521C589AA}" type="pres">
      <dgm:prSet presAssocID="{4F5811C1-E6BA-4CC5-B475-2F038101D09D}" presName="text" presStyleLbl="fgAcc0" presStyleIdx="0" presStyleCnt="3">
        <dgm:presLayoutVars>
          <dgm:chPref val="3"/>
        </dgm:presLayoutVars>
      </dgm:prSet>
      <dgm:spPr/>
    </dgm:pt>
    <dgm:pt modelId="{4D838B29-68D7-4E1D-9147-060FB95FAA93}" type="pres">
      <dgm:prSet presAssocID="{4F5811C1-E6BA-4CC5-B475-2F038101D09D}" presName="hierChild2" presStyleCnt="0"/>
      <dgm:spPr/>
    </dgm:pt>
    <dgm:pt modelId="{EF497888-8826-4952-999C-34FEE0EB9E98}" type="pres">
      <dgm:prSet presAssocID="{62D43B40-1A75-42D3-8F05-DBB9ED0B13A2}" presName="hierRoot1" presStyleCnt="0"/>
      <dgm:spPr/>
    </dgm:pt>
    <dgm:pt modelId="{440F580B-2CC5-4E9F-88DC-A4C2BBE49C3F}" type="pres">
      <dgm:prSet presAssocID="{62D43B40-1A75-42D3-8F05-DBB9ED0B13A2}" presName="composite" presStyleCnt="0"/>
      <dgm:spPr/>
    </dgm:pt>
    <dgm:pt modelId="{4D8E39A1-87A8-4E2F-B452-F3792F5B6833}" type="pres">
      <dgm:prSet presAssocID="{62D43B40-1A75-42D3-8F05-DBB9ED0B13A2}" presName="background" presStyleLbl="node0" presStyleIdx="1" presStyleCnt="3"/>
      <dgm:spPr/>
    </dgm:pt>
    <dgm:pt modelId="{80CEF040-0318-4325-B9FF-2577EBC38D84}" type="pres">
      <dgm:prSet presAssocID="{62D43B40-1A75-42D3-8F05-DBB9ED0B13A2}" presName="text" presStyleLbl="fgAcc0" presStyleIdx="1" presStyleCnt="3">
        <dgm:presLayoutVars>
          <dgm:chPref val="3"/>
        </dgm:presLayoutVars>
      </dgm:prSet>
      <dgm:spPr/>
    </dgm:pt>
    <dgm:pt modelId="{42D55E70-ECB4-4F97-971D-7672831A9778}" type="pres">
      <dgm:prSet presAssocID="{62D43B40-1A75-42D3-8F05-DBB9ED0B13A2}" presName="hierChild2" presStyleCnt="0"/>
      <dgm:spPr/>
    </dgm:pt>
    <dgm:pt modelId="{FA481756-D7F9-487E-8C76-6A8A6FA89C3E}" type="pres">
      <dgm:prSet presAssocID="{6DB864D3-0DB0-484C-8506-F0C1FFDAC817}" presName="hierRoot1" presStyleCnt="0"/>
      <dgm:spPr/>
    </dgm:pt>
    <dgm:pt modelId="{E9FDE2B4-434E-44E3-817B-F086E25454B2}" type="pres">
      <dgm:prSet presAssocID="{6DB864D3-0DB0-484C-8506-F0C1FFDAC817}" presName="composite" presStyleCnt="0"/>
      <dgm:spPr/>
    </dgm:pt>
    <dgm:pt modelId="{8280A450-45D5-4C0D-AE96-11CD64D3FF9E}" type="pres">
      <dgm:prSet presAssocID="{6DB864D3-0DB0-484C-8506-F0C1FFDAC817}" presName="background" presStyleLbl="node0" presStyleIdx="2" presStyleCnt="3"/>
      <dgm:spPr/>
    </dgm:pt>
    <dgm:pt modelId="{482B0762-2C3B-4CC8-B241-0D0B3ED15B48}" type="pres">
      <dgm:prSet presAssocID="{6DB864D3-0DB0-484C-8506-F0C1FFDAC817}" presName="text" presStyleLbl="fgAcc0" presStyleIdx="2" presStyleCnt="3">
        <dgm:presLayoutVars>
          <dgm:chPref val="3"/>
        </dgm:presLayoutVars>
      </dgm:prSet>
      <dgm:spPr/>
    </dgm:pt>
    <dgm:pt modelId="{1B759E43-5D6E-4375-ACB0-959C010B4AC8}" type="pres">
      <dgm:prSet presAssocID="{6DB864D3-0DB0-484C-8506-F0C1FFDAC817}" presName="hierChild2" presStyleCnt="0"/>
      <dgm:spPr/>
    </dgm:pt>
  </dgm:ptLst>
  <dgm:cxnLst>
    <dgm:cxn modelId="{302D3E09-DED3-4065-A2E8-3BB1451EEB40}" type="presOf" srcId="{BDF334DF-6455-4A95-BEC6-9712E2CFA417}" destId="{97967A12-D5FB-45D1-9181-999786B91F1C}" srcOrd="0" destOrd="0" presId="urn:microsoft.com/office/officeart/2005/8/layout/hierarchy1"/>
    <dgm:cxn modelId="{D368BB22-DC45-4993-B7A3-10C18232A1D4}" type="presOf" srcId="{4F5811C1-E6BA-4CC5-B475-2F038101D09D}" destId="{3C7CFB2E-FA43-4A05-BEBA-014521C589AA}" srcOrd="0" destOrd="0" presId="urn:microsoft.com/office/officeart/2005/8/layout/hierarchy1"/>
    <dgm:cxn modelId="{3AA76543-4E04-4BA5-8180-9F7E93186F83}" srcId="{BDF334DF-6455-4A95-BEC6-9712E2CFA417}" destId="{6DB864D3-0DB0-484C-8506-F0C1FFDAC817}" srcOrd="2" destOrd="0" parTransId="{16A0A312-6B54-4C17-B556-7BDB440BBB2D}" sibTransId="{24F6FA6E-511F-4C0A-B548-6DBD7452D202}"/>
    <dgm:cxn modelId="{F38530B3-E86E-4631-B624-0E287E90878E}" type="presOf" srcId="{62D43B40-1A75-42D3-8F05-DBB9ED0B13A2}" destId="{80CEF040-0318-4325-B9FF-2577EBC38D84}" srcOrd="0" destOrd="0" presId="urn:microsoft.com/office/officeart/2005/8/layout/hierarchy1"/>
    <dgm:cxn modelId="{11805FB8-19EE-465A-9E61-92B77A9A0B5C}" srcId="{BDF334DF-6455-4A95-BEC6-9712E2CFA417}" destId="{62D43B40-1A75-42D3-8F05-DBB9ED0B13A2}" srcOrd="1" destOrd="0" parTransId="{B944C068-AC11-42DD-9091-39BBD8B5BB97}" sibTransId="{CAE9CD93-F898-4FD3-A442-5A18732D0F81}"/>
    <dgm:cxn modelId="{38E6FDDE-AB0C-445E-8329-922851CB8E32}" type="presOf" srcId="{6DB864D3-0DB0-484C-8506-F0C1FFDAC817}" destId="{482B0762-2C3B-4CC8-B241-0D0B3ED15B48}" srcOrd="0" destOrd="0" presId="urn:microsoft.com/office/officeart/2005/8/layout/hierarchy1"/>
    <dgm:cxn modelId="{5AED37E4-E08B-44FE-B3BA-7617713FB9B1}" srcId="{BDF334DF-6455-4A95-BEC6-9712E2CFA417}" destId="{4F5811C1-E6BA-4CC5-B475-2F038101D09D}" srcOrd="0" destOrd="0" parTransId="{5B046A79-EE7A-4C3E-9B1C-635F740B05EE}" sibTransId="{564C35EA-52E1-442D-A314-149AB551E632}"/>
    <dgm:cxn modelId="{BA3798ED-B61C-4407-BF83-B4CD977DB123}" type="presParOf" srcId="{97967A12-D5FB-45D1-9181-999786B91F1C}" destId="{76A2AE86-D4A3-4107-9C57-4A7141088F4A}" srcOrd="0" destOrd="0" presId="urn:microsoft.com/office/officeart/2005/8/layout/hierarchy1"/>
    <dgm:cxn modelId="{C2A5E55D-F403-487D-A28F-7BA194541804}" type="presParOf" srcId="{76A2AE86-D4A3-4107-9C57-4A7141088F4A}" destId="{39ECDFF1-2082-4E31-B072-7AA91A551120}" srcOrd="0" destOrd="0" presId="urn:microsoft.com/office/officeart/2005/8/layout/hierarchy1"/>
    <dgm:cxn modelId="{14CAEA6C-4A51-4BC0-85EC-B3F307547174}" type="presParOf" srcId="{39ECDFF1-2082-4E31-B072-7AA91A551120}" destId="{16D5BF95-E0D5-4EBA-87A6-71A3AE5A06DD}" srcOrd="0" destOrd="0" presId="urn:microsoft.com/office/officeart/2005/8/layout/hierarchy1"/>
    <dgm:cxn modelId="{DB9364C9-6498-43E4-8789-2B71AE0FDA7A}" type="presParOf" srcId="{39ECDFF1-2082-4E31-B072-7AA91A551120}" destId="{3C7CFB2E-FA43-4A05-BEBA-014521C589AA}" srcOrd="1" destOrd="0" presId="urn:microsoft.com/office/officeart/2005/8/layout/hierarchy1"/>
    <dgm:cxn modelId="{7BD30606-A122-4958-9D27-801027E05E34}" type="presParOf" srcId="{76A2AE86-D4A3-4107-9C57-4A7141088F4A}" destId="{4D838B29-68D7-4E1D-9147-060FB95FAA93}" srcOrd="1" destOrd="0" presId="urn:microsoft.com/office/officeart/2005/8/layout/hierarchy1"/>
    <dgm:cxn modelId="{3749EFD9-8EA0-47A8-9F70-6A505F6E86D6}" type="presParOf" srcId="{97967A12-D5FB-45D1-9181-999786B91F1C}" destId="{EF497888-8826-4952-999C-34FEE0EB9E98}" srcOrd="1" destOrd="0" presId="urn:microsoft.com/office/officeart/2005/8/layout/hierarchy1"/>
    <dgm:cxn modelId="{52AA98BC-3E99-49D1-9F85-1D9BA8D74B2E}" type="presParOf" srcId="{EF497888-8826-4952-999C-34FEE0EB9E98}" destId="{440F580B-2CC5-4E9F-88DC-A4C2BBE49C3F}" srcOrd="0" destOrd="0" presId="urn:microsoft.com/office/officeart/2005/8/layout/hierarchy1"/>
    <dgm:cxn modelId="{5C049827-E6B8-41B2-8ABB-BC601089E09A}" type="presParOf" srcId="{440F580B-2CC5-4E9F-88DC-A4C2BBE49C3F}" destId="{4D8E39A1-87A8-4E2F-B452-F3792F5B6833}" srcOrd="0" destOrd="0" presId="urn:microsoft.com/office/officeart/2005/8/layout/hierarchy1"/>
    <dgm:cxn modelId="{72740096-2F6E-4375-BA94-278CCC01CCB4}" type="presParOf" srcId="{440F580B-2CC5-4E9F-88DC-A4C2BBE49C3F}" destId="{80CEF040-0318-4325-B9FF-2577EBC38D84}" srcOrd="1" destOrd="0" presId="urn:microsoft.com/office/officeart/2005/8/layout/hierarchy1"/>
    <dgm:cxn modelId="{994D9600-0ABD-4CF6-92AB-FC7A5CCB8FD3}" type="presParOf" srcId="{EF497888-8826-4952-999C-34FEE0EB9E98}" destId="{42D55E70-ECB4-4F97-971D-7672831A9778}" srcOrd="1" destOrd="0" presId="urn:microsoft.com/office/officeart/2005/8/layout/hierarchy1"/>
    <dgm:cxn modelId="{26F76BAB-D89A-474D-804F-930E340A298F}" type="presParOf" srcId="{97967A12-D5FB-45D1-9181-999786B91F1C}" destId="{FA481756-D7F9-487E-8C76-6A8A6FA89C3E}" srcOrd="2" destOrd="0" presId="urn:microsoft.com/office/officeart/2005/8/layout/hierarchy1"/>
    <dgm:cxn modelId="{7187DA31-F685-4726-9CD4-ECC7CE76BAD5}" type="presParOf" srcId="{FA481756-D7F9-487E-8C76-6A8A6FA89C3E}" destId="{E9FDE2B4-434E-44E3-817B-F086E25454B2}" srcOrd="0" destOrd="0" presId="urn:microsoft.com/office/officeart/2005/8/layout/hierarchy1"/>
    <dgm:cxn modelId="{BB7BC92F-3242-4648-A1CF-A7909959238A}" type="presParOf" srcId="{E9FDE2B4-434E-44E3-817B-F086E25454B2}" destId="{8280A450-45D5-4C0D-AE96-11CD64D3FF9E}" srcOrd="0" destOrd="0" presId="urn:microsoft.com/office/officeart/2005/8/layout/hierarchy1"/>
    <dgm:cxn modelId="{D38A1339-5E73-4F75-935A-32F8BC1FBB77}" type="presParOf" srcId="{E9FDE2B4-434E-44E3-817B-F086E25454B2}" destId="{482B0762-2C3B-4CC8-B241-0D0B3ED15B48}" srcOrd="1" destOrd="0" presId="urn:microsoft.com/office/officeart/2005/8/layout/hierarchy1"/>
    <dgm:cxn modelId="{AFF67888-4F8C-4B72-8F99-FB61DA229825}" type="presParOf" srcId="{FA481756-D7F9-487E-8C76-6A8A6FA89C3E}" destId="{1B759E43-5D6E-4375-ACB0-959C010B4AC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82800-1C0D-48C0-A317-5CAB72D73C4B}">
      <dsp:nvSpPr>
        <dsp:cNvPr id="0" name=""/>
        <dsp:cNvSpPr/>
      </dsp:nvSpPr>
      <dsp:spPr>
        <a:xfrm>
          <a:off x="0" y="539743"/>
          <a:ext cx="2786062" cy="1769149"/>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4CE1EAE-F2A3-44CF-BB52-7FACD7336FDC}">
      <dsp:nvSpPr>
        <dsp:cNvPr id="0" name=""/>
        <dsp:cNvSpPr/>
      </dsp:nvSpPr>
      <dsp:spPr>
        <a:xfrm>
          <a:off x="309562"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The aim of this data analysis project is to analyze the vegetable prices in the Noida Vegetable Market and nearby located vegetable markets. </a:t>
          </a:r>
          <a:endParaRPr lang="en-US" sz="1700" kern="1200" dirty="0"/>
        </a:p>
      </dsp:txBody>
      <dsp:txXfrm>
        <a:off x="361379" y="885644"/>
        <a:ext cx="2682428" cy="1665515"/>
      </dsp:txXfrm>
    </dsp:sp>
    <dsp:sp modelId="{4AA3AE37-726C-4460-B92B-9052EB767BDF}">
      <dsp:nvSpPr>
        <dsp:cNvPr id="0" name=""/>
        <dsp:cNvSpPr/>
      </dsp:nvSpPr>
      <dsp:spPr>
        <a:xfrm>
          <a:off x="3405187" y="539743"/>
          <a:ext cx="2786062" cy="1769149"/>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46836E5-BDCE-4E8F-9D6A-D88A77C755B7}">
      <dsp:nvSpPr>
        <dsp:cNvPr id="0" name=""/>
        <dsp:cNvSpPr/>
      </dsp:nvSpPr>
      <dsp:spPr>
        <a:xfrm>
          <a:off x="3714749"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The project seeks to identify variations in vegetable prices, understand the seasonal vegetables, and determine the total cost of a vegetable basket for different income groups. </a:t>
          </a:r>
          <a:endParaRPr lang="en-US" sz="1700" kern="1200" dirty="0"/>
        </a:p>
      </dsp:txBody>
      <dsp:txXfrm>
        <a:off x="3766566" y="885644"/>
        <a:ext cx="2682428" cy="1665515"/>
      </dsp:txXfrm>
    </dsp:sp>
    <dsp:sp modelId="{89A87A6E-6E8E-4052-A393-827563B8C93D}">
      <dsp:nvSpPr>
        <dsp:cNvPr id="0" name=""/>
        <dsp:cNvSpPr/>
      </dsp:nvSpPr>
      <dsp:spPr>
        <a:xfrm>
          <a:off x="6810375" y="539743"/>
          <a:ext cx="2786062" cy="1769149"/>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A0FBA0-4200-4BB5-B8AE-7A3D822AD1E5}">
      <dsp:nvSpPr>
        <dsp:cNvPr id="0" name=""/>
        <dsp:cNvSpPr/>
      </dsp:nvSpPr>
      <dsp:spPr>
        <a:xfrm>
          <a:off x="7119937" y="833827"/>
          <a:ext cx="2786062" cy="1769149"/>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Additionally, the project aims to analyze the changes in vegetable basket prices over time and calculate the inflation rate for each income group.</a:t>
          </a:r>
          <a:endParaRPr lang="en-US" sz="1700" kern="1200" dirty="0"/>
        </a:p>
      </dsp:txBody>
      <dsp:txXfrm>
        <a:off x="7171754" y="885644"/>
        <a:ext cx="2682428" cy="1665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5BF95-E0D5-4EBA-87A6-71A3AE5A06DD}">
      <dsp:nvSpPr>
        <dsp:cNvPr id="0" name=""/>
        <dsp:cNvSpPr/>
      </dsp:nvSpPr>
      <dsp:spPr>
        <a:xfrm>
          <a:off x="0" y="788949"/>
          <a:ext cx="3187235" cy="202389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7CFB2E-FA43-4A05-BEBA-014521C589AA}">
      <dsp:nvSpPr>
        <dsp:cNvPr id="0" name=""/>
        <dsp:cNvSpPr/>
      </dsp:nvSpPr>
      <dsp:spPr>
        <a:xfrm>
          <a:off x="354137" y="1125379"/>
          <a:ext cx="3187235" cy="20238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objective of this data analysis project is to provide insights into the vegetable prices in the Noida Vegetable Market and nearby markets. </a:t>
          </a:r>
        </a:p>
      </dsp:txBody>
      <dsp:txXfrm>
        <a:off x="413415" y="1184657"/>
        <a:ext cx="3068679" cy="1905338"/>
      </dsp:txXfrm>
    </dsp:sp>
    <dsp:sp modelId="{4D8E39A1-87A8-4E2F-B452-F3792F5B6833}">
      <dsp:nvSpPr>
        <dsp:cNvPr id="0" name=""/>
        <dsp:cNvSpPr/>
      </dsp:nvSpPr>
      <dsp:spPr>
        <a:xfrm>
          <a:off x="3895510" y="788949"/>
          <a:ext cx="3187235" cy="202389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0CEF040-0318-4325-B9FF-2577EBC38D84}">
      <dsp:nvSpPr>
        <dsp:cNvPr id="0" name=""/>
        <dsp:cNvSpPr/>
      </dsp:nvSpPr>
      <dsp:spPr>
        <a:xfrm>
          <a:off x="4249647" y="1125379"/>
          <a:ext cx="3187235" cy="20238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The analysis will focus on identifying average monthly prices, differences or similarities in prices between markets, seasonal vegetables, and the total cost of vegetable baskets for different income groups. </a:t>
          </a:r>
        </a:p>
      </dsp:txBody>
      <dsp:txXfrm>
        <a:off x="4308925" y="1184657"/>
        <a:ext cx="3068679" cy="1905338"/>
      </dsp:txXfrm>
    </dsp:sp>
    <dsp:sp modelId="{8280A450-45D5-4C0D-AE96-11CD64D3FF9E}">
      <dsp:nvSpPr>
        <dsp:cNvPr id="0" name=""/>
        <dsp:cNvSpPr/>
      </dsp:nvSpPr>
      <dsp:spPr>
        <a:xfrm>
          <a:off x="7791020" y="788949"/>
          <a:ext cx="3187235" cy="2023894"/>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82B0762-2C3B-4CC8-B241-0D0B3ED15B48}">
      <dsp:nvSpPr>
        <dsp:cNvPr id="0" name=""/>
        <dsp:cNvSpPr/>
      </dsp:nvSpPr>
      <dsp:spPr>
        <a:xfrm>
          <a:off x="8145158" y="1125379"/>
          <a:ext cx="3187235" cy="20238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The project also aims to examine the changes in vegetable basket prices over time and calculate the inflation rate for each income group.</a:t>
          </a:r>
        </a:p>
      </dsp:txBody>
      <dsp:txXfrm>
        <a:off x="8204436" y="1184657"/>
        <a:ext cx="3068679" cy="19053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13DEEAA-F405-3B45-8C6A-191B3CE7D426}" type="datetimeFigureOut">
              <a:rPr lang="en-US" smtClean="0"/>
              <a:t>7/7/2023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528617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59752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306225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43309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220535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13DEEAA-F405-3B45-8C6A-191B3CE7D426}"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608980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13DEEAA-F405-3B45-8C6A-191B3CE7D426}"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873979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DEEAA-F405-3B45-8C6A-191B3CE7D426}"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2650288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DEEAA-F405-3B45-8C6A-191B3CE7D426}"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283415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3DEEAA-F405-3B45-8C6A-191B3CE7D426}"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389731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13DEEAA-F405-3B45-8C6A-191B3CE7D426}" type="datetimeFigureOut">
              <a:rPr lang="en-US" smtClean="0"/>
              <a:t>7/7/2023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744929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0759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3DEEAA-F405-3B45-8C6A-191B3CE7D426}" type="datetimeFigureOut">
              <a:rPr lang="en-US" smtClean="0"/>
              <a:t>7/7/2023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971702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3DEEAA-F405-3B45-8C6A-191B3CE7D426}" type="datetimeFigureOut">
              <a:rPr lang="en-US" smtClean="0"/>
              <a:t>7/7/2023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241359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3DEEAA-F405-3B45-8C6A-191B3CE7D426}" type="datetimeFigureOut">
              <a:rPr lang="en-US" smtClean="0"/>
              <a:t>7/7/2023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2261668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1899834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DEEAA-F405-3B45-8C6A-191B3CE7D426}" type="datetimeFigureOut">
              <a:rPr lang="en-US" smtClean="0"/>
              <a:t>7/7/2023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00E815-44D6-484C-A43F-B3DE166DEA44}" type="slidenum">
              <a:rPr lang="en-US" smtClean="0"/>
              <a:t>‹#›</a:t>
            </a:fld>
            <a:endParaRPr lang="en-US"/>
          </a:p>
        </p:txBody>
      </p:sp>
    </p:spTree>
    <p:extLst>
      <p:ext uri="{BB962C8B-B14F-4D97-AF65-F5344CB8AC3E}">
        <p14:creationId xmlns:p14="http://schemas.microsoft.com/office/powerpoint/2010/main" val="341513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3DEEAA-F405-3B45-8C6A-191B3CE7D426}" type="datetimeFigureOut">
              <a:rPr lang="en-US" smtClean="0"/>
              <a:t>7/7/2023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F00E815-44D6-484C-A43F-B3DE166DEA44}" type="slidenum">
              <a:rPr lang="en-US" smtClean="0"/>
              <a:t>‹#›</a:t>
            </a:fld>
            <a:endParaRPr lang="en-US"/>
          </a:p>
        </p:txBody>
      </p:sp>
    </p:spTree>
    <p:extLst>
      <p:ext uri="{BB962C8B-B14F-4D97-AF65-F5344CB8AC3E}">
        <p14:creationId xmlns:p14="http://schemas.microsoft.com/office/powerpoint/2010/main" val="49753397"/>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C8C6-3B9D-699F-9A9E-0B3DA16A4206}"/>
              </a:ext>
            </a:extLst>
          </p:cNvPr>
          <p:cNvSpPr>
            <a:spLocks noGrp="1"/>
          </p:cNvSpPr>
          <p:nvPr>
            <p:ph type="ctrTitle"/>
          </p:nvPr>
        </p:nvSpPr>
        <p:spPr>
          <a:xfrm>
            <a:off x="8057397" y="1113282"/>
            <a:ext cx="3489569" cy="2396681"/>
          </a:xfrm>
        </p:spPr>
        <p:txBody>
          <a:bodyPr vert="horz" lIns="91440" tIns="45720" rIns="91440" bIns="45720" rtlCol="0">
            <a:normAutofit/>
          </a:bodyPr>
          <a:lstStyle/>
          <a:p>
            <a:r>
              <a:rPr lang="en-US" sz="4100" b="1" u="sng"/>
              <a:t>Noida Vegetable Market Analysis</a:t>
            </a:r>
          </a:p>
        </p:txBody>
      </p:sp>
      <p:sp>
        <p:nvSpPr>
          <p:cNvPr id="3" name="Subtitle 2">
            <a:extLst>
              <a:ext uri="{FF2B5EF4-FFF2-40B4-BE49-F238E27FC236}">
                <a16:creationId xmlns:a16="http://schemas.microsoft.com/office/drawing/2014/main" id="{259BD4E6-1AEB-EAA7-5CAC-262F47672DF3}"/>
              </a:ext>
            </a:extLst>
          </p:cNvPr>
          <p:cNvSpPr>
            <a:spLocks noGrp="1"/>
          </p:cNvSpPr>
          <p:nvPr>
            <p:ph type="subTitle" idx="1"/>
          </p:nvPr>
        </p:nvSpPr>
        <p:spPr>
          <a:xfrm>
            <a:off x="8046666" y="3602038"/>
            <a:ext cx="3500301" cy="2052720"/>
          </a:xfrm>
        </p:spPr>
        <p:txBody>
          <a:bodyPr vert="horz" lIns="91440" tIns="45720" rIns="91440" bIns="45720" rtlCol="0">
            <a:normAutofit/>
          </a:bodyPr>
          <a:lstStyle/>
          <a:p>
            <a:r>
              <a:rPr lang="en-US" sz="1800" b="1" u="sng"/>
              <a:t>Prepared by:</a:t>
            </a:r>
          </a:p>
          <a:p>
            <a:pPr indent="-228600">
              <a:buFont typeface="Arial" panose="020B0604020202020204" pitchFamily="34" charset="0"/>
              <a:buChar char="•"/>
            </a:pPr>
            <a:r>
              <a:rPr lang="en-US" sz="1800" b="1"/>
              <a:t>Priyanka Kumari ChaurasiA</a:t>
            </a:r>
          </a:p>
        </p:txBody>
      </p:sp>
      <p:sp>
        <p:nvSpPr>
          <p:cNvPr id="77" name="Round Diagonal Corner Rectangle 6">
            <a:extLst>
              <a:ext uri="{FF2B5EF4-FFF2-40B4-BE49-F238E27FC236}">
                <a16:creationId xmlns:a16="http://schemas.microsoft.com/office/drawing/2014/main" id="{E0CFC9FD-365D-4CE7-AD41-1D096107F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20A028-5E82-4A35-BA7F-74AE01C9CE0D}"/>
              </a:ext>
            </a:extLst>
          </p:cNvPr>
          <p:cNvPicPr>
            <a:picLocks noChangeAspect="1"/>
          </p:cNvPicPr>
          <p:nvPr/>
        </p:nvPicPr>
        <p:blipFill>
          <a:blip r:embed="rId3"/>
          <a:stretch>
            <a:fillRect/>
          </a:stretch>
        </p:blipFill>
        <p:spPr>
          <a:xfrm>
            <a:off x="1118988" y="1197293"/>
            <a:ext cx="2974328" cy="4455922"/>
          </a:xfrm>
          <a:prstGeom prst="rect">
            <a:avLst/>
          </a:prstGeom>
        </p:spPr>
      </p:pic>
      <p:pic>
        <p:nvPicPr>
          <p:cNvPr id="72" name="Graphic 6" descr="Upward trend">
            <a:extLst>
              <a:ext uri="{FF2B5EF4-FFF2-40B4-BE49-F238E27FC236}">
                <a16:creationId xmlns:a16="http://schemas.microsoft.com/office/drawing/2014/main" id="{544A99DA-E458-3864-F9E5-2EB7EFFB86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57042" y="1938090"/>
            <a:ext cx="2974328" cy="2974328"/>
          </a:xfrm>
          <a:prstGeom prst="rect">
            <a:avLst/>
          </a:prstGeom>
        </p:spPr>
      </p:pic>
    </p:spTree>
    <p:extLst>
      <p:ext uri="{BB962C8B-B14F-4D97-AF65-F5344CB8AC3E}">
        <p14:creationId xmlns:p14="http://schemas.microsoft.com/office/powerpoint/2010/main" val="3666161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8690-0F25-9DDA-B898-C984A9E09E55}"/>
              </a:ext>
            </a:extLst>
          </p:cNvPr>
          <p:cNvSpPr>
            <a:spLocks noGrp="1"/>
          </p:cNvSpPr>
          <p:nvPr>
            <p:ph type="title"/>
          </p:nvPr>
        </p:nvSpPr>
        <p:spPr>
          <a:xfrm>
            <a:off x="1158240" y="336662"/>
            <a:ext cx="9875520" cy="1003443"/>
          </a:xfrm>
        </p:spPr>
        <p:txBody>
          <a:bodyPr>
            <a:noAutofit/>
          </a:bodyPr>
          <a:lstStyle/>
          <a:p>
            <a:pPr algn="ctr"/>
            <a:r>
              <a:rPr lang="en-IN" sz="4000"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6. Price Trend Analysis  </a:t>
            </a:r>
            <a:endParaRPr lang="en-US" sz="4000"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07A78363-85D4-06BF-E074-809CE0EC18DF}"/>
              </a:ext>
            </a:extLst>
          </p:cNvPr>
          <p:cNvSpPr>
            <a:spLocks noGrp="1"/>
          </p:cNvSpPr>
          <p:nvPr>
            <p:ph idx="1"/>
          </p:nvPr>
        </p:nvSpPr>
        <p:spPr>
          <a:xfrm>
            <a:off x="1158240" y="1335230"/>
            <a:ext cx="3000053" cy="5075844"/>
          </a:xfrm>
        </p:spPr>
        <p:txBody>
          <a:bodyPr>
            <a:noAutofit/>
          </a:bodyPr>
          <a:lstStyle/>
          <a:p>
            <a:pPr marL="0" indent="0">
              <a:buNone/>
            </a:pPr>
            <a:r>
              <a:rPr lang="en-US" sz="1500" b="1" u="sng" dirty="0">
                <a:effectLst/>
              </a:rPr>
              <a:t>For lower-income groups:</a:t>
            </a:r>
          </a:p>
          <a:p>
            <a:pPr marL="285750" indent="-285750"/>
            <a:r>
              <a:rPr lang="en-US" sz="1500" b="1" dirty="0"/>
              <a:t>Lower-income groups may be more vulnerable to changes in the prices of the vegetable basket due to limited financial resources.</a:t>
            </a:r>
          </a:p>
          <a:p>
            <a:pPr marL="285750" indent="-285750"/>
            <a:r>
              <a:rPr lang="en-US" sz="1500" b="1" dirty="0"/>
              <a:t>Food affordability is a major concern for this group, with changes in vegetable prices impacting their ability to purchase adequate food.</a:t>
            </a:r>
          </a:p>
          <a:p>
            <a:pPr marL="285750" indent="-285750"/>
            <a:r>
              <a:rPr lang="en-US" sz="1500" b="1" dirty="0"/>
              <a:t>Government assistance programs and community initiatives can help support lower-income groups in accessing fresh, affordable produce.</a:t>
            </a:r>
          </a:p>
        </p:txBody>
      </p:sp>
      <p:sp>
        <p:nvSpPr>
          <p:cNvPr id="7" name="TextBox 6">
            <a:extLst>
              <a:ext uri="{FF2B5EF4-FFF2-40B4-BE49-F238E27FC236}">
                <a16:creationId xmlns:a16="http://schemas.microsoft.com/office/drawing/2014/main" id="{45784212-D0E4-4F2F-9ED2-14C50A3A4DF7}"/>
              </a:ext>
            </a:extLst>
          </p:cNvPr>
          <p:cNvSpPr txBox="1"/>
          <p:nvPr/>
        </p:nvSpPr>
        <p:spPr>
          <a:xfrm>
            <a:off x="4595973" y="1335230"/>
            <a:ext cx="3000054" cy="4170372"/>
          </a:xfrm>
          <a:prstGeom prst="rect">
            <a:avLst/>
          </a:prstGeom>
          <a:noFill/>
        </p:spPr>
        <p:txBody>
          <a:bodyPr wrap="square" rtlCol="0">
            <a:spAutoFit/>
          </a:bodyPr>
          <a:lstStyle/>
          <a:p>
            <a:pPr defTabSz="914400">
              <a:spcBef>
                <a:spcPts val="1000"/>
              </a:spcBef>
              <a:buSzPct val="125000"/>
            </a:pPr>
            <a:r>
              <a:rPr lang="en-US" sz="1500" b="1" u="sng" dirty="0"/>
              <a:t>For middle-income groups:</a:t>
            </a:r>
          </a:p>
          <a:p>
            <a:pPr marL="285750" indent="-285750" defTabSz="914400">
              <a:spcBef>
                <a:spcPts val="1000"/>
              </a:spcBef>
              <a:buSzPct val="125000"/>
              <a:buFont typeface="Arial" panose="020B0604020202020204" pitchFamily="34" charset="0"/>
              <a:buChar char="•"/>
            </a:pPr>
            <a:r>
              <a:rPr lang="en-US" sz="1500" b="1" dirty="0"/>
              <a:t>Middle-income groups may have greater flexibility in their food budget compared to lower-income groups, but may still experience constraints.</a:t>
            </a:r>
          </a:p>
          <a:p>
            <a:pPr marL="285750" indent="-285750" defTabSz="914400">
              <a:spcBef>
                <a:spcPts val="1000"/>
              </a:spcBef>
              <a:buSzPct val="125000"/>
              <a:buFont typeface="Arial" panose="020B0604020202020204" pitchFamily="34" charset="0"/>
              <a:buChar char="•"/>
            </a:pPr>
            <a:r>
              <a:rPr lang="en-US" sz="1500" b="1" dirty="0"/>
              <a:t>Health and nutrition may be a priority for some in this group, leading to an interest in organic or specialty vegetables.</a:t>
            </a:r>
          </a:p>
          <a:p>
            <a:pPr marL="285750" indent="-285750" defTabSz="914400">
              <a:spcBef>
                <a:spcPts val="1000"/>
              </a:spcBef>
              <a:buSzPct val="125000"/>
              <a:buFont typeface="Arial" panose="020B0604020202020204" pitchFamily="34" charset="0"/>
              <a:buChar char="•"/>
            </a:pPr>
            <a:r>
              <a:rPr lang="en-US" sz="1500" b="1" dirty="0"/>
              <a:t>Access to mid-range priced vegetables may be a priority for this group, but they may still be impacted by supply chain disruptions and price fluctuations.</a:t>
            </a:r>
          </a:p>
        </p:txBody>
      </p:sp>
      <p:sp>
        <p:nvSpPr>
          <p:cNvPr id="8" name="TextBox 7">
            <a:extLst>
              <a:ext uri="{FF2B5EF4-FFF2-40B4-BE49-F238E27FC236}">
                <a16:creationId xmlns:a16="http://schemas.microsoft.com/office/drawing/2014/main" id="{575A8705-A8D1-45AA-837C-8CDBB39D9D97}"/>
              </a:ext>
            </a:extLst>
          </p:cNvPr>
          <p:cNvSpPr txBox="1"/>
          <p:nvPr/>
        </p:nvSpPr>
        <p:spPr>
          <a:xfrm>
            <a:off x="8033707" y="1335230"/>
            <a:ext cx="3000054" cy="3708708"/>
          </a:xfrm>
          <a:prstGeom prst="rect">
            <a:avLst/>
          </a:prstGeom>
          <a:noFill/>
        </p:spPr>
        <p:txBody>
          <a:bodyPr wrap="square" rtlCol="0">
            <a:spAutoFit/>
          </a:bodyPr>
          <a:lstStyle/>
          <a:p>
            <a:pPr defTabSz="914400">
              <a:spcBef>
                <a:spcPts val="1000"/>
              </a:spcBef>
              <a:buSzPct val="125000"/>
            </a:pPr>
            <a:r>
              <a:rPr lang="en-US" sz="1500" b="1" u="sng" dirty="0"/>
              <a:t>For higher-income groups:</a:t>
            </a:r>
          </a:p>
          <a:p>
            <a:pPr marL="285750" indent="-285750" defTabSz="914400">
              <a:spcBef>
                <a:spcPts val="1000"/>
              </a:spcBef>
              <a:buSzPct val="125000"/>
              <a:buFont typeface="Arial" panose="020B0604020202020204" pitchFamily="34" charset="0"/>
              <a:buChar char="•"/>
            </a:pPr>
            <a:r>
              <a:rPr lang="en-US" sz="1500" b="1" dirty="0"/>
              <a:t>Higher-income groups have more discretionary income to spend on food and may prioritize high-quality, organic, or specialty vegetables.</a:t>
            </a:r>
          </a:p>
          <a:p>
            <a:pPr marL="285750" indent="-285750" defTabSz="914400">
              <a:spcBef>
                <a:spcPts val="1000"/>
              </a:spcBef>
              <a:buSzPct val="125000"/>
              <a:buFont typeface="Arial" panose="020B0604020202020204" pitchFamily="34" charset="0"/>
              <a:buChar char="•"/>
            </a:pPr>
            <a:r>
              <a:rPr lang="en-US" sz="1500" b="1" dirty="0"/>
              <a:t>This group may have more options for purchasing produce, such as farmer's markets or specialty grocery stores.</a:t>
            </a:r>
          </a:p>
          <a:p>
            <a:pPr marL="285750" indent="-285750" defTabSz="914400">
              <a:spcBef>
                <a:spcPts val="1000"/>
              </a:spcBef>
              <a:buSzPct val="125000"/>
              <a:buFont typeface="Arial" panose="020B0604020202020204" pitchFamily="34" charset="0"/>
              <a:buChar char="•"/>
            </a:pPr>
            <a:r>
              <a:rPr lang="en-US" sz="1500" b="1" dirty="0"/>
              <a:t>Higher-income groups may also be interested in investing in home gardens or other sustainable food initiatives.</a:t>
            </a:r>
          </a:p>
        </p:txBody>
      </p:sp>
    </p:spTree>
    <p:extLst>
      <p:ext uri="{BB962C8B-B14F-4D97-AF65-F5344CB8AC3E}">
        <p14:creationId xmlns:p14="http://schemas.microsoft.com/office/powerpoint/2010/main" val="417434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45FBEC0-107E-45CC-878F-7638F3CAD234}"/>
              </a:ext>
            </a:extLst>
          </p:cNvPr>
          <p:cNvSpPr txBox="1">
            <a:spLocks noGrp="1"/>
          </p:cNvSpPr>
          <p:nvPr>
            <p:ph type="title"/>
          </p:nvPr>
        </p:nvSpPr>
        <p:spPr>
          <a:xfrm>
            <a:off x="1141413" y="618518"/>
            <a:ext cx="9905998" cy="147857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sz="3400" b="1" u="sng"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7. The inflation rate for each income group based on the prices of the vegetable basket</a:t>
            </a:r>
          </a:p>
        </p:txBody>
      </p:sp>
      <p:sp>
        <p:nvSpPr>
          <p:cNvPr id="4" name="Content Placeholder 3">
            <a:extLst>
              <a:ext uri="{FF2B5EF4-FFF2-40B4-BE49-F238E27FC236}">
                <a16:creationId xmlns:a16="http://schemas.microsoft.com/office/drawing/2014/main" id="{E3C1457F-6068-4E9C-A378-A795750F24DB}"/>
              </a:ext>
            </a:extLst>
          </p:cNvPr>
          <p:cNvSpPr>
            <a:spLocks noGrp="1"/>
          </p:cNvSpPr>
          <p:nvPr>
            <p:ph idx="1"/>
          </p:nvPr>
        </p:nvSpPr>
        <p:spPr>
          <a:xfrm>
            <a:off x="1141412" y="2249487"/>
            <a:ext cx="4954588" cy="3154720"/>
          </a:xfrm>
          <a:prstGeom prst="rect">
            <a:avLst/>
          </a:prstGeom>
        </p:spPr>
        <p:txBody>
          <a:bodyPr anchor="ctr">
            <a:normAutofit/>
          </a:bodyPr>
          <a:lstStyle/>
          <a:p>
            <a:pPr marL="0" indent="0">
              <a:lnSpc>
                <a:spcPct val="110000"/>
              </a:lnSpc>
              <a:buNone/>
            </a:pPr>
            <a:r>
              <a:rPr lang="en-US" dirty="0">
                <a:effectLst/>
              </a:rPr>
              <a:t>Calculation of the inflation rate for each income group based on the prices of the vegetable basket. However, I had limited data so Based on that we can see the inflation rate between January to March of year 2022- 23 for 5 selected vegetables in graph.</a:t>
            </a:r>
            <a:endParaRPr lang="en-US" dirty="0"/>
          </a:p>
        </p:txBody>
      </p:sp>
      <p:pic>
        <p:nvPicPr>
          <p:cNvPr id="7" name="Picture 6">
            <a:extLst>
              <a:ext uri="{FF2B5EF4-FFF2-40B4-BE49-F238E27FC236}">
                <a16:creationId xmlns:a16="http://schemas.microsoft.com/office/drawing/2014/main" id="{B029AE7A-136A-42D2-936A-A5CBB89F65B7}"/>
              </a:ext>
            </a:extLst>
          </p:cNvPr>
          <p:cNvPicPr>
            <a:picLocks noChangeAspect="1"/>
          </p:cNvPicPr>
          <p:nvPr/>
        </p:nvPicPr>
        <p:blipFill rotWithShape="1">
          <a:blip r:embed="rId3"/>
          <a:srcRect t="419" r="3" b="3"/>
          <a:stretch/>
        </p:blipFill>
        <p:spPr>
          <a:xfrm>
            <a:off x="6392335" y="2249487"/>
            <a:ext cx="4655075" cy="3296125"/>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21544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C9D09-4344-0776-5A25-12770D7C638F}"/>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10171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4448-5697-4847-BC7A-4C83A672CB18}"/>
              </a:ext>
            </a:extLst>
          </p:cNvPr>
          <p:cNvSpPr>
            <a:spLocks noGrp="1"/>
          </p:cNvSpPr>
          <p:nvPr>
            <p:ph type="title"/>
          </p:nvPr>
        </p:nvSpPr>
        <p:spPr>
          <a:xfrm>
            <a:off x="1141413" y="77849"/>
            <a:ext cx="9905998" cy="733809"/>
          </a:xfrm>
        </p:spPr>
        <p:txBody>
          <a:bodyPr>
            <a:normAutofit/>
          </a:bodyPr>
          <a:lstStyle/>
          <a:p>
            <a:pPr algn="ctr"/>
            <a:r>
              <a:rPr lang="en-US" u="sng" dirty="0"/>
              <a:t>Dashboard : Noida Vegetable Market</a:t>
            </a:r>
          </a:p>
        </p:txBody>
      </p:sp>
      <p:graphicFrame>
        <p:nvGraphicFramePr>
          <p:cNvPr id="5" name="Content Placeholder 4">
            <a:extLst>
              <a:ext uri="{FF2B5EF4-FFF2-40B4-BE49-F238E27FC236}">
                <a16:creationId xmlns:a16="http://schemas.microsoft.com/office/drawing/2014/main" id="{7A8A7107-6B3B-4547-8A7A-04C32E37C4F9}"/>
              </a:ext>
            </a:extLst>
          </p:cNvPr>
          <p:cNvGraphicFramePr>
            <a:graphicFrameLocks noGrp="1"/>
          </p:cNvGraphicFramePr>
          <p:nvPr>
            <p:ph sz="half" idx="1"/>
            <p:extLst>
              <p:ext uri="{D42A27DB-BD31-4B8C-83A1-F6EECF244321}">
                <p14:modId xmlns:p14="http://schemas.microsoft.com/office/powerpoint/2010/main" val="3189201"/>
              </p:ext>
            </p:extLst>
          </p:nvPr>
        </p:nvGraphicFramePr>
        <p:xfrm>
          <a:off x="905108" y="1263721"/>
          <a:ext cx="4978437" cy="19949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ontent Placeholder 5">
            <a:extLst>
              <a:ext uri="{FF2B5EF4-FFF2-40B4-BE49-F238E27FC236}">
                <a16:creationId xmlns:a16="http://schemas.microsoft.com/office/drawing/2014/main" id="{E1A4403D-2153-41A4-B7EB-E28DC82C38A9}"/>
              </a:ext>
            </a:extLst>
          </p:cNvPr>
          <p:cNvGraphicFramePr>
            <a:graphicFrameLocks noGrp="1"/>
          </p:cNvGraphicFramePr>
          <p:nvPr>
            <p:ph sz="half" idx="2"/>
            <p:extLst>
              <p:ext uri="{D42A27DB-BD31-4B8C-83A1-F6EECF244321}">
                <p14:modId xmlns:p14="http://schemas.microsoft.com/office/powerpoint/2010/main" val="2701793751"/>
              </p:ext>
            </p:extLst>
          </p:nvPr>
        </p:nvGraphicFramePr>
        <p:xfrm>
          <a:off x="6308456" y="1263721"/>
          <a:ext cx="4738955" cy="21652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A1418746-0856-4825-8CED-1CF83120E17D}"/>
              </a:ext>
            </a:extLst>
          </p:cNvPr>
          <p:cNvGraphicFramePr>
            <a:graphicFrameLocks/>
          </p:cNvGraphicFramePr>
          <p:nvPr>
            <p:extLst>
              <p:ext uri="{D42A27DB-BD31-4B8C-83A1-F6EECF244321}">
                <p14:modId xmlns:p14="http://schemas.microsoft.com/office/powerpoint/2010/main" val="921489715"/>
              </p:ext>
            </p:extLst>
          </p:nvPr>
        </p:nvGraphicFramePr>
        <p:xfrm>
          <a:off x="905108" y="3599317"/>
          <a:ext cx="4978436" cy="25587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A5ED448C-F253-402B-983C-B97490630A74}"/>
              </a:ext>
            </a:extLst>
          </p:cNvPr>
          <p:cNvGraphicFramePr>
            <a:graphicFrameLocks/>
          </p:cNvGraphicFramePr>
          <p:nvPr>
            <p:extLst>
              <p:ext uri="{D42A27DB-BD31-4B8C-83A1-F6EECF244321}">
                <p14:modId xmlns:p14="http://schemas.microsoft.com/office/powerpoint/2010/main" val="3158111011"/>
              </p:ext>
            </p:extLst>
          </p:nvPr>
        </p:nvGraphicFramePr>
        <p:xfrm>
          <a:off x="6308457" y="3599317"/>
          <a:ext cx="4738954" cy="255879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7908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1031" name="Picture 2">
            <a:extLst>
              <a:ext uri="{FF2B5EF4-FFF2-40B4-BE49-F238E27FC236}">
                <a16:creationId xmlns:a16="http://schemas.microsoft.com/office/drawing/2014/main" id="{33D44672-E0E3-4674-950D-BD508BE453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033" name="Group 1032">
            <a:extLst>
              <a:ext uri="{FF2B5EF4-FFF2-40B4-BE49-F238E27FC236}">
                <a16:creationId xmlns:a16="http://schemas.microsoft.com/office/drawing/2014/main" id="{C320E816-B393-45A7-B72E-0E7957C1F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34" name="Rectangle 5">
              <a:extLst>
                <a:ext uri="{FF2B5EF4-FFF2-40B4-BE49-F238E27FC236}">
                  <a16:creationId xmlns:a16="http://schemas.microsoft.com/office/drawing/2014/main" id="{FA8BF52E-F01E-4F10-AD3E-209E6561106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5" name="Freeform 6">
              <a:extLst>
                <a:ext uri="{FF2B5EF4-FFF2-40B4-BE49-F238E27FC236}">
                  <a16:creationId xmlns:a16="http://schemas.microsoft.com/office/drawing/2014/main" id="{5CCD0569-C62E-48FB-A8BB-6BC8387F18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6" name="Freeform 7">
              <a:extLst>
                <a:ext uri="{FF2B5EF4-FFF2-40B4-BE49-F238E27FC236}">
                  <a16:creationId xmlns:a16="http://schemas.microsoft.com/office/drawing/2014/main" id="{174BD00C-33C4-4671-B4FE-160539C7C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7" name="Rectangle 8">
              <a:extLst>
                <a:ext uri="{FF2B5EF4-FFF2-40B4-BE49-F238E27FC236}">
                  <a16:creationId xmlns:a16="http://schemas.microsoft.com/office/drawing/2014/main" id="{FBA088E6-2B20-422C-B1A4-FC1D5C83BD4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38" name="Freeform 9">
              <a:extLst>
                <a:ext uri="{FF2B5EF4-FFF2-40B4-BE49-F238E27FC236}">
                  <a16:creationId xmlns:a16="http://schemas.microsoft.com/office/drawing/2014/main" id="{59E0759F-8BBC-4BFB-BFC8-88089196B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9" name="Freeform 10">
              <a:extLst>
                <a:ext uri="{FF2B5EF4-FFF2-40B4-BE49-F238E27FC236}">
                  <a16:creationId xmlns:a16="http://schemas.microsoft.com/office/drawing/2014/main" id="{841556E7-C3FA-4293-BC40-79A114184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0" name="Freeform 11">
              <a:extLst>
                <a:ext uri="{FF2B5EF4-FFF2-40B4-BE49-F238E27FC236}">
                  <a16:creationId xmlns:a16="http://schemas.microsoft.com/office/drawing/2014/main" id="{5776AD70-B265-4282-9F6D-A6FF2968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1" name="Freeform 12">
              <a:extLst>
                <a:ext uri="{FF2B5EF4-FFF2-40B4-BE49-F238E27FC236}">
                  <a16:creationId xmlns:a16="http://schemas.microsoft.com/office/drawing/2014/main" id="{8B4764B4-C673-4421-9691-45A236FA5A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2" name="Freeform 13">
              <a:extLst>
                <a:ext uri="{FF2B5EF4-FFF2-40B4-BE49-F238E27FC236}">
                  <a16:creationId xmlns:a16="http://schemas.microsoft.com/office/drawing/2014/main" id="{820C4B27-9DCA-4BE7-8DA2-F0CEDA297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3" name="Freeform 14">
              <a:extLst>
                <a:ext uri="{FF2B5EF4-FFF2-40B4-BE49-F238E27FC236}">
                  <a16:creationId xmlns:a16="http://schemas.microsoft.com/office/drawing/2014/main" id="{10228B76-9508-4406-9511-086A595AA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4" name="Freeform 15">
              <a:extLst>
                <a:ext uri="{FF2B5EF4-FFF2-40B4-BE49-F238E27FC236}">
                  <a16:creationId xmlns:a16="http://schemas.microsoft.com/office/drawing/2014/main" id="{CB09C001-F04E-43E0-B05A-ED31B2EA1B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5" name="Freeform 16">
              <a:extLst>
                <a:ext uri="{FF2B5EF4-FFF2-40B4-BE49-F238E27FC236}">
                  <a16:creationId xmlns:a16="http://schemas.microsoft.com/office/drawing/2014/main" id="{015DC477-AE9B-4344-B43E-7C294BEA8C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6" name="Freeform 17">
              <a:extLst>
                <a:ext uri="{FF2B5EF4-FFF2-40B4-BE49-F238E27FC236}">
                  <a16:creationId xmlns:a16="http://schemas.microsoft.com/office/drawing/2014/main" id="{230F46F5-5693-4D4E-BE6D-B4721D636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7" name="Freeform 18">
              <a:extLst>
                <a:ext uri="{FF2B5EF4-FFF2-40B4-BE49-F238E27FC236}">
                  <a16:creationId xmlns:a16="http://schemas.microsoft.com/office/drawing/2014/main" id="{C5037ACC-178A-49DD-94AD-8B2842E64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8" name="Freeform 19">
              <a:extLst>
                <a:ext uri="{FF2B5EF4-FFF2-40B4-BE49-F238E27FC236}">
                  <a16:creationId xmlns:a16="http://schemas.microsoft.com/office/drawing/2014/main" id="{B57FC6E7-5636-4B0D-BCEF-F0FF4CF63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9" name="Freeform 20">
              <a:extLst>
                <a:ext uri="{FF2B5EF4-FFF2-40B4-BE49-F238E27FC236}">
                  <a16:creationId xmlns:a16="http://schemas.microsoft.com/office/drawing/2014/main" id="{AEAF7536-4FD5-40B2-A47E-12701FBF60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0" name="Freeform 21">
              <a:extLst>
                <a:ext uri="{FF2B5EF4-FFF2-40B4-BE49-F238E27FC236}">
                  <a16:creationId xmlns:a16="http://schemas.microsoft.com/office/drawing/2014/main" id="{492EE95C-CA9E-4C04-8904-AD4E3CF12B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1" name="Freeform 22">
              <a:extLst>
                <a:ext uri="{FF2B5EF4-FFF2-40B4-BE49-F238E27FC236}">
                  <a16:creationId xmlns:a16="http://schemas.microsoft.com/office/drawing/2014/main" id="{4176F3CC-BEC5-48D6-9EC4-FE53B35A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2" name="Freeform 23">
              <a:extLst>
                <a:ext uri="{FF2B5EF4-FFF2-40B4-BE49-F238E27FC236}">
                  <a16:creationId xmlns:a16="http://schemas.microsoft.com/office/drawing/2014/main" id="{1843132F-2E68-467D-8203-4734ED67E7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3" name="Freeform 24">
              <a:extLst>
                <a:ext uri="{FF2B5EF4-FFF2-40B4-BE49-F238E27FC236}">
                  <a16:creationId xmlns:a16="http://schemas.microsoft.com/office/drawing/2014/main" id="{2BB3C725-0DC0-42C7-8DE6-1759523ECE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4" name="Freeform 25">
              <a:extLst>
                <a:ext uri="{FF2B5EF4-FFF2-40B4-BE49-F238E27FC236}">
                  <a16:creationId xmlns:a16="http://schemas.microsoft.com/office/drawing/2014/main" id="{B6DD478C-18EF-4E12-8F25-30385944F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5" name="Freeform 26">
              <a:extLst>
                <a:ext uri="{FF2B5EF4-FFF2-40B4-BE49-F238E27FC236}">
                  <a16:creationId xmlns:a16="http://schemas.microsoft.com/office/drawing/2014/main" id="{9BF402B3-6657-427D-8B4C-4D183AE18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6" name="Freeform 27">
              <a:extLst>
                <a:ext uri="{FF2B5EF4-FFF2-40B4-BE49-F238E27FC236}">
                  <a16:creationId xmlns:a16="http://schemas.microsoft.com/office/drawing/2014/main" id="{8B9AD51E-B681-4AB6-8328-020F97F0E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7" name="Freeform 28">
              <a:extLst>
                <a:ext uri="{FF2B5EF4-FFF2-40B4-BE49-F238E27FC236}">
                  <a16:creationId xmlns:a16="http://schemas.microsoft.com/office/drawing/2014/main" id="{965C3DF4-5EE2-438F-BAD8-1263AA5DBD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8" name="Freeform 29">
              <a:extLst>
                <a:ext uri="{FF2B5EF4-FFF2-40B4-BE49-F238E27FC236}">
                  <a16:creationId xmlns:a16="http://schemas.microsoft.com/office/drawing/2014/main" id="{13FD4F16-837E-4B6E-A8BF-52FE99722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9" name="Freeform 30">
              <a:extLst>
                <a:ext uri="{FF2B5EF4-FFF2-40B4-BE49-F238E27FC236}">
                  <a16:creationId xmlns:a16="http://schemas.microsoft.com/office/drawing/2014/main" id="{E8347121-B702-41AD-9A01-4681E8E6CE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0" name="Freeform 31">
              <a:extLst>
                <a:ext uri="{FF2B5EF4-FFF2-40B4-BE49-F238E27FC236}">
                  <a16:creationId xmlns:a16="http://schemas.microsoft.com/office/drawing/2014/main" id="{AA0FA0CD-862B-4345-BD18-63E860E7F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1" name="Freeform 32">
              <a:extLst>
                <a:ext uri="{FF2B5EF4-FFF2-40B4-BE49-F238E27FC236}">
                  <a16:creationId xmlns:a16="http://schemas.microsoft.com/office/drawing/2014/main" id="{474EBBAA-B729-410A-98FD-9B25F6459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2" name="Rectangle 33">
              <a:extLst>
                <a:ext uri="{FF2B5EF4-FFF2-40B4-BE49-F238E27FC236}">
                  <a16:creationId xmlns:a16="http://schemas.microsoft.com/office/drawing/2014/main" id="{2735A1B4-E9C7-457E-BA06-ECA0E88036D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3" name="Freeform 34">
              <a:extLst>
                <a:ext uri="{FF2B5EF4-FFF2-40B4-BE49-F238E27FC236}">
                  <a16:creationId xmlns:a16="http://schemas.microsoft.com/office/drawing/2014/main" id="{43B5A362-F1A0-4795-94D2-1EDCDBC0DA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4" name="Freeform 35">
              <a:extLst>
                <a:ext uri="{FF2B5EF4-FFF2-40B4-BE49-F238E27FC236}">
                  <a16:creationId xmlns:a16="http://schemas.microsoft.com/office/drawing/2014/main" id="{DD59E06C-0307-4B04-A013-C304E597B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5" name="Freeform 36">
              <a:extLst>
                <a:ext uri="{FF2B5EF4-FFF2-40B4-BE49-F238E27FC236}">
                  <a16:creationId xmlns:a16="http://schemas.microsoft.com/office/drawing/2014/main" id="{36BC7AF8-4554-46B6-8C29-E7FDD0FD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6" name="Freeform 37">
              <a:extLst>
                <a:ext uri="{FF2B5EF4-FFF2-40B4-BE49-F238E27FC236}">
                  <a16:creationId xmlns:a16="http://schemas.microsoft.com/office/drawing/2014/main" id="{73044F3B-8920-4F7E-BBE7-1562D8EB9C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7" name="Freeform 38">
              <a:extLst>
                <a:ext uri="{FF2B5EF4-FFF2-40B4-BE49-F238E27FC236}">
                  <a16:creationId xmlns:a16="http://schemas.microsoft.com/office/drawing/2014/main" id="{BD875300-3AEC-46E8-A480-D3A90EE32D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8" name="Freeform 39">
              <a:extLst>
                <a:ext uri="{FF2B5EF4-FFF2-40B4-BE49-F238E27FC236}">
                  <a16:creationId xmlns:a16="http://schemas.microsoft.com/office/drawing/2014/main" id="{C6D2D370-CE1A-4D88-A5AA-ADF03133B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9" name="Freeform 40">
              <a:extLst>
                <a:ext uri="{FF2B5EF4-FFF2-40B4-BE49-F238E27FC236}">
                  <a16:creationId xmlns:a16="http://schemas.microsoft.com/office/drawing/2014/main" id="{626C097A-E038-4964-B469-C38E44BB98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0" name="Freeform 41">
              <a:extLst>
                <a:ext uri="{FF2B5EF4-FFF2-40B4-BE49-F238E27FC236}">
                  <a16:creationId xmlns:a16="http://schemas.microsoft.com/office/drawing/2014/main" id="{C18F279C-F6DE-4705-B473-5804BF6147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1" name="Freeform 42">
              <a:extLst>
                <a:ext uri="{FF2B5EF4-FFF2-40B4-BE49-F238E27FC236}">
                  <a16:creationId xmlns:a16="http://schemas.microsoft.com/office/drawing/2014/main" id="{2A52CC64-02CD-443F-B158-E1AFFBB1D6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2" name="Freeform 43">
              <a:extLst>
                <a:ext uri="{FF2B5EF4-FFF2-40B4-BE49-F238E27FC236}">
                  <a16:creationId xmlns:a16="http://schemas.microsoft.com/office/drawing/2014/main" id="{62DFE5BE-9D50-440B-B721-C0986EC05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3" name="Freeform 44">
              <a:extLst>
                <a:ext uri="{FF2B5EF4-FFF2-40B4-BE49-F238E27FC236}">
                  <a16:creationId xmlns:a16="http://schemas.microsoft.com/office/drawing/2014/main" id="{50FCDEE9-3395-471D-8202-A47345FEDF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4" name="Rectangle 45">
              <a:extLst>
                <a:ext uri="{FF2B5EF4-FFF2-40B4-BE49-F238E27FC236}">
                  <a16:creationId xmlns:a16="http://schemas.microsoft.com/office/drawing/2014/main" id="{702E07B4-588B-46D9-8D79-7C1CBCFB237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75" name="Freeform 46">
              <a:extLst>
                <a:ext uri="{FF2B5EF4-FFF2-40B4-BE49-F238E27FC236}">
                  <a16:creationId xmlns:a16="http://schemas.microsoft.com/office/drawing/2014/main" id="{7857BDA2-0EB8-4A46-86CC-64BA98DF4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6" name="Freeform 47">
              <a:extLst>
                <a:ext uri="{FF2B5EF4-FFF2-40B4-BE49-F238E27FC236}">
                  <a16:creationId xmlns:a16="http://schemas.microsoft.com/office/drawing/2014/main" id="{5B15FA3D-3641-430F-90AD-63F5A50E4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7" name="Freeform 48">
              <a:extLst>
                <a:ext uri="{FF2B5EF4-FFF2-40B4-BE49-F238E27FC236}">
                  <a16:creationId xmlns:a16="http://schemas.microsoft.com/office/drawing/2014/main" id="{A3A6D048-F3EC-4C4B-9F14-877821D2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8" name="Freeform 49">
              <a:extLst>
                <a:ext uri="{FF2B5EF4-FFF2-40B4-BE49-F238E27FC236}">
                  <a16:creationId xmlns:a16="http://schemas.microsoft.com/office/drawing/2014/main" id="{9A62FA7A-B423-4E71-A853-21DEEA051C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9" name="Freeform 50">
              <a:extLst>
                <a:ext uri="{FF2B5EF4-FFF2-40B4-BE49-F238E27FC236}">
                  <a16:creationId xmlns:a16="http://schemas.microsoft.com/office/drawing/2014/main" id="{4FA8E7C9-FF45-4B91-976D-1D7B5BE0C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0" name="Freeform 51">
              <a:extLst>
                <a:ext uri="{FF2B5EF4-FFF2-40B4-BE49-F238E27FC236}">
                  <a16:creationId xmlns:a16="http://schemas.microsoft.com/office/drawing/2014/main" id="{2F563A0A-EFDC-4681-BF8D-1C442B4E25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1" name="Freeform 52">
              <a:extLst>
                <a:ext uri="{FF2B5EF4-FFF2-40B4-BE49-F238E27FC236}">
                  <a16:creationId xmlns:a16="http://schemas.microsoft.com/office/drawing/2014/main" id="{478A5624-D8BD-4F2C-9660-2E2BBF487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2" name="Freeform 53">
              <a:extLst>
                <a:ext uri="{FF2B5EF4-FFF2-40B4-BE49-F238E27FC236}">
                  <a16:creationId xmlns:a16="http://schemas.microsoft.com/office/drawing/2014/main" id="{5974B6BD-6FBA-49FD-8858-BA17926FBE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3" name="Freeform 54">
              <a:extLst>
                <a:ext uri="{FF2B5EF4-FFF2-40B4-BE49-F238E27FC236}">
                  <a16:creationId xmlns:a16="http://schemas.microsoft.com/office/drawing/2014/main" id="{5C02FA29-BFBF-420E-B179-99DEAC5719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4" name="Freeform 55">
              <a:extLst>
                <a:ext uri="{FF2B5EF4-FFF2-40B4-BE49-F238E27FC236}">
                  <a16:creationId xmlns:a16="http://schemas.microsoft.com/office/drawing/2014/main" id="{B3165781-435B-4B36-B90A-EEF0CC1609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5" name="Freeform 56">
              <a:extLst>
                <a:ext uri="{FF2B5EF4-FFF2-40B4-BE49-F238E27FC236}">
                  <a16:creationId xmlns:a16="http://schemas.microsoft.com/office/drawing/2014/main" id="{1EAD39FE-DF4A-472E-BF18-35DC0C1D81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6" name="Freeform 57">
              <a:extLst>
                <a:ext uri="{FF2B5EF4-FFF2-40B4-BE49-F238E27FC236}">
                  <a16:creationId xmlns:a16="http://schemas.microsoft.com/office/drawing/2014/main" id="{A28CFFD1-1AA5-4840-9322-F54994B53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7" name="Freeform 58">
              <a:extLst>
                <a:ext uri="{FF2B5EF4-FFF2-40B4-BE49-F238E27FC236}">
                  <a16:creationId xmlns:a16="http://schemas.microsoft.com/office/drawing/2014/main" id="{416BAD59-23C0-4E04-AA3B-6EFDE9DA60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089" name="Group 1088">
            <a:extLst>
              <a:ext uri="{FF2B5EF4-FFF2-40B4-BE49-F238E27FC236}">
                <a16:creationId xmlns:a16="http://schemas.microsoft.com/office/drawing/2014/main" id="{C114B4AA-2DD3-42CF-B437-C060DF7D15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0" name="Rectangle 1089">
              <a:extLst>
                <a:ext uri="{FF2B5EF4-FFF2-40B4-BE49-F238E27FC236}">
                  <a16:creationId xmlns:a16="http://schemas.microsoft.com/office/drawing/2014/main" id="{8D932B63-B755-461D-82D6-F3EC01063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1" name="Picture 2">
              <a:extLst>
                <a:ext uri="{FF2B5EF4-FFF2-40B4-BE49-F238E27FC236}">
                  <a16:creationId xmlns:a16="http://schemas.microsoft.com/office/drawing/2014/main" id="{66565F86-E3AE-4061-B763-1E8EC0E6A868}"/>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026" name="Picture 2" descr="India’s Fruits and Vegetables Industry">
            <a:extLst>
              <a:ext uri="{FF2B5EF4-FFF2-40B4-BE49-F238E27FC236}">
                <a16:creationId xmlns:a16="http://schemas.microsoft.com/office/drawing/2014/main" id="{3E091B53-F512-40F0-A166-6C7EB07E5D7D}"/>
              </a:ext>
            </a:extLst>
          </p:cNvPr>
          <p:cNvPicPr>
            <a:picLocks noChangeAspect="1" noChangeArrowheads="1"/>
          </p:cNvPicPr>
          <p:nvPr/>
        </p:nvPicPr>
        <p:blipFill rotWithShape="1">
          <a:blip r:embed="rId4">
            <a:alphaModFix amt="30000"/>
            <a:extLst>
              <a:ext uri="{28A0092B-C50C-407E-A947-70E740481C1C}">
                <a14:useLocalDpi xmlns:a14="http://schemas.microsoft.com/office/drawing/2010/main" val="0"/>
              </a:ext>
            </a:extLst>
          </a:blip>
          <a:srcRect t="2717" b="2717"/>
          <a:stretch/>
        </p:blipFill>
        <p:spPr bwMode="auto">
          <a:xfrm>
            <a:off x="20" y="10"/>
            <a:ext cx="12188369"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93" name="Group 1092">
            <a:extLst>
              <a:ext uri="{FF2B5EF4-FFF2-40B4-BE49-F238E27FC236}">
                <a16:creationId xmlns:a16="http://schemas.microsoft.com/office/drawing/2014/main" id="{60176E5C-8F1B-4B20-A6E4-43FD97C3BB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094" name="Round Diagonal Corner Rectangle 7">
              <a:extLst>
                <a:ext uri="{FF2B5EF4-FFF2-40B4-BE49-F238E27FC236}">
                  <a16:creationId xmlns:a16="http://schemas.microsoft.com/office/drawing/2014/main" id="{544298DE-67BE-4019-BB02-3ECF759F1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95" name="Group 1094">
              <a:extLst>
                <a:ext uri="{FF2B5EF4-FFF2-40B4-BE49-F238E27FC236}">
                  <a16:creationId xmlns:a16="http://schemas.microsoft.com/office/drawing/2014/main" id="{CAAA7FBF-C088-420D-9DBE-FD2C397B119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096" name="Freeform 32">
                <a:extLst>
                  <a:ext uri="{FF2B5EF4-FFF2-40B4-BE49-F238E27FC236}">
                    <a16:creationId xmlns:a16="http://schemas.microsoft.com/office/drawing/2014/main" id="{9ED216CE-8936-451F-8AFF-6F3579086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7" name="Freeform 33">
                <a:extLst>
                  <a:ext uri="{FF2B5EF4-FFF2-40B4-BE49-F238E27FC236}">
                    <a16:creationId xmlns:a16="http://schemas.microsoft.com/office/drawing/2014/main" id="{1611B0A8-9D4A-455D-8658-D990096658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8" name="Freeform 34">
                <a:extLst>
                  <a:ext uri="{FF2B5EF4-FFF2-40B4-BE49-F238E27FC236}">
                    <a16:creationId xmlns:a16="http://schemas.microsoft.com/office/drawing/2014/main" id="{4F4657BB-F58D-45A7-861A-439F3C787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99" name="Freeform 37">
                <a:extLst>
                  <a:ext uri="{FF2B5EF4-FFF2-40B4-BE49-F238E27FC236}">
                    <a16:creationId xmlns:a16="http://schemas.microsoft.com/office/drawing/2014/main" id="{453B9EAF-562B-4D82-90D4-8A8648ACC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0" name="Freeform 35">
                <a:extLst>
                  <a:ext uri="{FF2B5EF4-FFF2-40B4-BE49-F238E27FC236}">
                    <a16:creationId xmlns:a16="http://schemas.microsoft.com/office/drawing/2014/main" id="{AA1E960C-6D22-4F84-9892-901525F871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1" name="Freeform 36">
                <a:extLst>
                  <a:ext uri="{FF2B5EF4-FFF2-40B4-BE49-F238E27FC236}">
                    <a16:creationId xmlns:a16="http://schemas.microsoft.com/office/drawing/2014/main" id="{F8A90E3F-23D1-4460-802D-7D2FC9B12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2" name="Freeform 38">
                <a:extLst>
                  <a:ext uri="{FF2B5EF4-FFF2-40B4-BE49-F238E27FC236}">
                    <a16:creationId xmlns:a16="http://schemas.microsoft.com/office/drawing/2014/main" id="{3A713A34-BE5F-45B9-9FE3-E021763130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3" name="Freeform 39">
                <a:extLst>
                  <a:ext uri="{FF2B5EF4-FFF2-40B4-BE49-F238E27FC236}">
                    <a16:creationId xmlns:a16="http://schemas.microsoft.com/office/drawing/2014/main" id="{44C3FF59-CAE0-4AFD-A16F-BE9A2E8B7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4" name="Freeform 40">
                <a:extLst>
                  <a:ext uri="{FF2B5EF4-FFF2-40B4-BE49-F238E27FC236}">
                    <a16:creationId xmlns:a16="http://schemas.microsoft.com/office/drawing/2014/main" id="{09EB7E6C-9A2C-4230-B7DD-B23D4A2995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5" name="Rectangle 41">
                <a:extLst>
                  <a:ext uri="{FF2B5EF4-FFF2-40B4-BE49-F238E27FC236}">
                    <a16:creationId xmlns:a16="http://schemas.microsoft.com/office/drawing/2014/main" id="{A43E2BD3-A472-4A45-91DC-5C5F3456C1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106" name="Freeform 32">
                <a:extLst>
                  <a:ext uri="{FF2B5EF4-FFF2-40B4-BE49-F238E27FC236}">
                    <a16:creationId xmlns:a16="http://schemas.microsoft.com/office/drawing/2014/main" id="{92B61904-F482-4937-B107-4BB4F8F74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7" name="Freeform 33">
                <a:extLst>
                  <a:ext uri="{FF2B5EF4-FFF2-40B4-BE49-F238E27FC236}">
                    <a16:creationId xmlns:a16="http://schemas.microsoft.com/office/drawing/2014/main" id="{EC8D5834-982D-435A-BF68-AE0B5C4F56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8" name="Freeform 34">
                <a:extLst>
                  <a:ext uri="{FF2B5EF4-FFF2-40B4-BE49-F238E27FC236}">
                    <a16:creationId xmlns:a16="http://schemas.microsoft.com/office/drawing/2014/main" id="{D7DA0F72-DCB8-441E-B93E-B75834BFD7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09" name="Freeform 37">
                <a:extLst>
                  <a:ext uri="{FF2B5EF4-FFF2-40B4-BE49-F238E27FC236}">
                    <a16:creationId xmlns:a16="http://schemas.microsoft.com/office/drawing/2014/main" id="{E4725E8C-733B-4FD7-A469-F886EC334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0" name="Freeform 35">
                <a:extLst>
                  <a:ext uri="{FF2B5EF4-FFF2-40B4-BE49-F238E27FC236}">
                    <a16:creationId xmlns:a16="http://schemas.microsoft.com/office/drawing/2014/main" id="{D590C427-5489-4A9B-A8F8-775D3FD6F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1" name="Freeform 36">
                <a:extLst>
                  <a:ext uri="{FF2B5EF4-FFF2-40B4-BE49-F238E27FC236}">
                    <a16:creationId xmlns:a16="http://schemas.microsoft.com/office/drawing/2014/main" id="{ABD8F6ED-2E72-4459-AB9B-180DBBF4DF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2" name="Freeform 38">
                <a:extLst>
                  <a:ext uri="{FF2B5EF4-FFF2-40B4-BE49-F238E27FC236}">
                    <a16:creationId xmlns:a16="http://schemas.microsoft.com/office/drawing/2014/main" id="{9D66BC44-989A-4FC3-A023-372173EA27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3" name="Freeform 39">
                <a:extLst>
                  <a:ext uri="{FF2B5EF4-FFF2-40B4-BE49-F238E27FC236}">
                    <a16:creationId xmlns:a16="http://schemas.microsoft.com/office/drawing/2014/main" id="{3D6231FF-C1B6-4693-A103-BBE25FEEC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4" name="Freeform 40">
                <a:extLst>
                  <a:ext uri="{FF2B5EF4-FFF2-40B4-BE49-F238E27FC236}">
                    <a16:creationId xmlns:a16="http://schemas.microsoft.com/office/drawing/2014/main" id="{925F902E-0EED-4DE0-9BD7-AFA7567AC9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15" name="Rectangle 41">
                <a:extLst>
                  <a:ext uri="{FF2B5EF4-FFF2-40B4-BE49-F238E27FC236}">
                    <a16:creationId xmlns:a16="http://schemas.microsoft.com/office/drawing/2014/main" id="{F9DDE181-CBC8-4CE5-BB6C-4F353EF33B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0E21B899-4C60-4C30-B750-8E69309C4E67}"/>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3000" dirty="0"/>
              <a:t>8. Case Study on Quick Commerce Vegetable Business in Delhi</a:t>
            </a:r>
          </a:p>
        </p:txBody>
      </p:sp>
    </p:spTree>
    <p:extLst>
      <p:ext uri="{BB962C8B-B14F-4D97-AF65-F5344CB8AC3E}">
        <p14:creationId xmlns:p14="http://schemas.microsoft.com/office/powerpoint/2010/main" val="2059817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50A9-F699-42C9-925F-AE7E9FBB9C14}"/>
              </a:ext>
            </a:extLst>
          </p:cNvPr>
          <p:cNvSpPr>
            <a:spLocks noGrp="1"/>
          </p:cNvSpPr>
          <p:nvPr>
            <p:ph type="title"/>
          </p:nvPr>
        </p:nvSpPr>
        <p:spPr>
          <a:xfrm>
            <a:off x="1019015" y="1093787"/>
            <a:ext cx="3059969" cy="2335213"/>
          </a:xfrm>
        </p:spPr>
        <p:txBody>
          <a:bodyPr vert="horz" lIns="91440" tIns="45720" rIns="91440" bIns="45720" rtlCol="0" anchor="ctr">
            <a:noAutofit/>
          </a:bodyPr>
          <a:lstStyle/>
          <a:p>
            <a:r>
              <a:rPr lang="en-US" sz="2400" u="sng" dirty="0"/>
              <a:t>8.1. Market Size and Potential for Quick commerce Vegetable Business in Delhi</a:t>
            </a:r>
          </a:p>
        </p:txBody>
      </p:sp>
      <p:sp>
        <p:nvSpPr>
          <p:cNvPr id="5" name="Rectangle 1">
            <a:extLst>
              <a:ext uri="{FF2B5EF4-FFF2-40B4-BE49-F238E27FC236}">
                <a16:creationId xmlns:a16="http://schemas.microsoft.com/office/drawing/2014/main" id="{F3037D41-E519-457F-B6E3-9B14E7889C7E}"/>
              </a:ext>
            </a:extLst>
          </p:cNvPr>
          <p:cNvSpPr>
            <a:spLocks noChangeArrowheads="1"/>
          </p:cNvSpPr>
          <p:nvPr/>
        </p:nvSpPr>
        <p:spPr bwMode="auto">
          <a:xfrm>
            <a:off x="5215467" y="1093788"/>
            <a:ext cx="5831944" cy="46974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tabLst>
                <a:tab pos="954088" algn="l"/>
              </a:tabLst>
              <a:defRPr>
                <a:solidFill>
                  <a:schemeClr val="tx1"/>
                </a:solidFill>
                <a:latin typeface="Arial" panose="020B0604020202020204" pitchFamily="34" charset="0"/>
              </a:defRPr>
            </a:lvl1pPr>
            <a:lvl2pPr eaLnBrk="0" fontAlgn="base" hangingPunct="0">
              <a:spcBef>
                <a:spcPct val="0"/>
              </a:spcBef>
              <a:spcAft>
                <a:spcPct val="0"/>
              </a:spcAft>
              <a:tabLst>
                <a:tab pos="954088" algn="l"/>
              </a:tabLst>
              <a:defRPr>
                <a:solidFill>
                  <a:schemeClr val="tx1"/>
                </a:solidFill>
                <a:latin typeface="Arial" panose="020B0604020202020204" pitchFamily="34" charset="0"/>
              </a:defRPr>
            </a:lvl2pPr>
            <a:lvl3pPr eaLnBrk="0" fontAlgn="base" hangingPunct="0">
              <a:spcBef>
                <a:spcPct val="0"/>
              </a:spcBef>
              <a:spcAft>
                <a:spcPct val="0"/>
              </a:spcAft>
              <a:tabLst>
                <a:tab pos="954088" algn="l"/>
              </a:tabLst>
              <a:defRPr>
                <a:solidFill>
                  <a:schemeClr val="tx1"/>
                </a:solidFill>
                <a:latin typeface="Arial" panose="020B0604020202020204" pitchFamily="34" charset="0"/>
              </a:defRPr>
            </a:lvl3pPr>
            <a:lvl4pPr eaLnBrk="0" fontAlgn="base" hangingPunct="0">
              <a:spcBef>
                <a:spcPct val="0"/>
              </a:spcBef>
              <a:spcAft>
                <a:spcPct val="0"/>
              </a:spcAft>
              <a:tabLst>
                <a:tab pos="954088" algn="l"/>
              </a:tabLst>
              <a:defRPr>
                <a:solidFill>
                  <a:schemeClr val="tx1"/>
                </a:solidFill>
                <a:latin typeface="Arial" panose="020B0604020202020204" pitchFamily="34" charset="0"/>
              </a:defRPr>
            </a:lvl4pPr>
            <a:lvl5pPr eaLnBrk="0" fontAlgn="base" hangingPunct="0">
              <a:spcBef>
                <a:spcPct val="0"/>
              </a:spcBef>
              <a:spcAft>
                <a:spcPct val="0"/>
              </a:spcAft>
              <a:tabLst>
                <a:tab pos="954088" algn="l"/>
              </a:tabLst>
              <a:defRPr>
                <a:solidFill>
                  <a:schemeClr val="tx1"/>
                </a:solidFill>
                <a:latin typeface="Arial" panose="020B0604020202020204" pitchFamily="34" charset="0"/>
              </a:defRPr>
            </a:lvl5pPr>
            <a:lvl6pPr eaLnBrk="0" fontAlgn="base" hangingPunct="0">
              <a:spcBef>
                <a:spcPct val="0"/>
              </a:spcBef>
              <a:spcAft>
                <a:spcPct val="0"/>
              </a:spcAft>
              <a:tabLst>
                <a:tab pos="954088" algn="l"/>
              </a:tabLst>
              <a:defRPr>
                <a:solidFill>
                  <a:schemeClr val="tx1"/>
                </a:solidFill>
                <a:latin typeface="Arial" panose="020B0604020202020204" pitchFamily="34" charset="0"/>
              </a:defRPr>
            </a:lvl6pPr>
            <a:lvl7pPr eaLnBrk="0" fontAlgn="base" hangingPunct="0">
              <a:spcBef>
                <a:spcPct val="0"/>
              </a:spcBef>
              <a:spcAft>
                <a:spcPct val="0"/>
              </a:spcAft>
              <a:tabLst>
                <a:tab pos="954088" algn="l"/>
              </a:tabLst>
              <a:defRPr>
                <a:solidFill>
                  <a:schemeClr val="tx1"/>
                </a:solidFill>
                <a:latin typeface="Arial" panose="020B0604020202020204" pitchFamily="34" charset="0"/>
              </a:defRPr>
            </a:lvl7pPr>
            <a:lvl8pPr eaLnBrk="0" fontAlgn="base" hangingPunct="0">
              <a:spcBef>
                <a:spcPct val="0"/>
              </a:spcBef>
              <a:spcAft>
                <a:spcPct val="0"/>
              </a:spcAft>
              <a:tabLst>
                <a:tab pos="954088" algn="l"/>
              </a:tabLst>
              <a:defRPr>
                <a:solidFill>
                  <a:schemeClr val="tx1"/>
                </a:solidFill>
                <a:latin typeface="Arial" panose="020B0604020202020204" pitchFamily="34" charset="0"/>
              </a:defRPr>
            </a:lvl8pPr>
            <a:lvl9pPr eaLnBrk="0" fontAlgn="base" hangingPunct="0">
              <a:spcBef>
                <a:spcPct val="0"/>
              </a:spcBef>
              <a:spcAft>
                <a:spcPct val="0"/>
              </a:spcAft>
              <a:tabLst>
                <a:tab pos="954088" algn="l"/>
              </a:tabLst>
              <a:defRPr>
                <a:solidFill>
                  <a:schemeClr val="tx1"/>
                </a:solidFill>
                <a:latin typeface="Arial" panose="020B0604020202020204" pitchFamily="34" charset="0"/>
              </a:defRPr>
            </a:lvl9pPr>
          </a:lstStyle>
          <a:p>
            <a:pPr marL="0" marR="0" lvl="0" indent="-228600" defTabSz="914400" eaLnBrk="1" fontAlgn="base" hangingPunct="1">
              <a:lnSpc>
                <a:spcPct val="110000"/>
              </a:lnSpc>
              <a:spcBef>
                <a:spcPct val="0"/>
              </a:spcBef>
              <a:spcAft>
                <a:spcPts val="600"/>
              </a:spcAft>
              <a:buClr>
                <a:schemeClr val="accent1"/>
              </a:buClr>
              <a:buSzPct val="125000"/>
              <a:buFont typeface="Arial" panose="020B0604020202020204" pitchFamily="34" charset="0"/>
              <a:buChar char="•"/>
              <a:tabLst>
                <a:tab pos="954088" algn="l"/>
              </a:tabLst>
              <a:defRPr/>
            </a:pPr>
            <a:r>
              <a:rPr kumimoji="0" lang="en-US" altLang="en-US" sz="1400" b="1" i="0" u="none" strike="noStrike" cap="none" spc="0" normalizeH="0" baseline="0" noProof="0" dirty="0">
                <a:ln>
                  <a:noFill/>
                </a:ln>
                <a:effectLst>
                  <a:outerShdw blurRad="50800" dist="38100" dir="2700000" algn="tl" rotWithShape="0">
                    <a:srgbClr val="000000">
                      <a:alpha val="48000"/>
                    </a:srgbClr>
                  </a:outerShdw>
                </a:effectLst>
                <a:uLnTx/>
                <a:uFillTx/>
                <a:latin typeface="+mn-lt"/>
              </a:rPr>
              <a:t>Introduction:</a:t>
            </a: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a:p>
            <a:pPr marR="0" lvl="0" defTabSz="914400" eaLnBrk="1" fontAlgn="base" hangingPunct="1">
              <a:lnSpc>
                <a:spcPct val="110000"/>
              </a:lnSpc>
              <a:spcBef>
                <a:spcPct val="0"/>
              </a:spcBef>
              <a:spcAft>
                <a:spcPts val="600"/>
              </a:spcAft>
              <a:buClr>
                <a:schemeClr val="accent1"/>
              </a:buClr>
              <a:buSzPct val="125000"/>
              <a:tabLst>
                <a:tab pos="954088" algn="l"/>
              </a:tabLst>
              <a:defRPr/>
            </a:pPr>
            <a:r>
              <a:rPr kumimoji="0" lang="en-US" altLang="en-US" sz="1400" b="0" i="1" u="none" strike="noStrike" cap="none" spc="0" normalizeH="0" baseline="0" noProof="0" dirty="0">
                <a:ln>
                  <a:noFill/>
                </a:ln>
                <a:effectLst>
                  <a:outerShdw blurRad="50800" dist="38100" dir="2700000" algn="tl" rotWithShape="0">
                    <a:srgbClr val="000000">
                      <a:alpha val="48000"/>
                    </a:srgbClr>
                  </a:outerShdw>
                </a:effectLst>
                <a:uLnTx/>
                <a:uFillTx/>
                <a:latin typeface="+mn-lt"/>
              </a:rPr>
              <a:t>The capital city, Delhi is among one of the most populated cities in India, with around 20 million people. This represent huge market opportunity for businesses, especially in the vegetable industry.</a:t>
            </a:r>
          </a:p>
          <a:p>
            <a:pPr marR="0" lvl="0" indent="-228600" defTabSz="914400" eaLnBrk="1" fontAlgn="base" hangingPunct="1">
              <a:lnSpc>
                <a:spcPct val="110000"/>
              </a:lnSpc>
              <a:spcBef>
                <a:spcPct val="0"/>
              </a:spcBef>
              <a:spcAft>
                <a:spcPts val="600"/>
              </a:spcAft>
              <a:buClr>
                <a:schemeClr val="accent1"/>
              </a:buClr>
              <a:buSzPct val="125000"/>
              <a:buFont typeface="Arial" panose="020B0604020202020204" pitchFamily="34" charset="0"/>
              <a:buChar char="•"/>
              <a:tabLst>
                <a:tab pos="954088" algn="l"/>
              </a:tabLst>
              <a:defRPr/>
            </a:pP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a:p>
            <a:pPr marL="0" marR="0" lvl="0" indent="-228600" defTabSz="914400" eaLnBrk="1" fontAlgn="base" hangingPunct="1">
              <a:lnSpc>
                <a:spcPct val="110000"/>
              </a:lnSpc>
              <a:spcBef>
                <a:spcPct val="0"/>
              </a:spcBef>
              <a:spcAft>
                <a:spcPts val="600"/>
              </a:spcAft>
              <a:buClr>
                <a:schemeClr val="accent1"/>
              </a:buClr>
              <a:buSzPct val="125000"/>
              <a:buFont typeface="Arial" panose="020B0604020202020204" pitchFamily="34" charset="0"/>
              <a:buChar char="•"/>
              <a:tabLst>
                <a:tab pos="954088" algn="l"/>
              </a:tabLst>
              <a:defRPr/>
            </a:pPr>
            <a:r>
              <a:rPr kumimoji="0" lang="en-US" altLang="en-US" sz="1400" b="1" i="0" u="none" strike="noStrike" cap="none" spc="0" normalizeH="0" baseline="0" noProof="0" dirty="0">
                <a:ln>
                  <a:noFill/>
                </a:ln>
                <a:effectLst>
                  <a:outerShdw blurRad="50800" dist="38100" dir="2700000" algn="tl" rotWithShape="0">
                    <a:srgbClr val="000000">
                      <a:alpha val="48000"/>
                    </a:srgbClr>
                  </a:outerShdw>
                </a:effectLst>
                <a:uLnTx/>
                <a:uFillTx/>
                <a:latin typeface="+mn-lt"/>
              </a:rPr>
              <a:t>Market Size:</a:t>
            </a: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a:p>
            <a:pPr marR="0" lvl="0" defTabSz="914400" eaLnBrk="1" fontAlgn="base" hangingPunct="1">
              <a:lnSpc>
                <a:spcPct val="110000"/>
              </a:lnSpc>
              <a:spcBef>
                <a:spcPct val="0"/>
              </a:spcBef>
              <a:spcAft>
                <a:spcPts val="600"/>
              </a:spcAft>
              <a:buClr>
                <a:schemeClr val="accent1"/>
              </a:buClr>
              <a:buSzPct val="125000"/>
              <a:tabLst>
                <a:tab pos="954088" algn="l"/>
              </a:tabLst>
              <a:defRPr/>
            </a:pPr>
            <a:r>
              <a:rPr kumimoji="0" lang="en-US" altLang="en-US" sz="1400" b="0" i="1" u="none" strike="noStrike" cap="none" spc="0" normalizeH="0" baseline="0" noProof="0" dirty="0">
                <a:ln>
                  <a:noFill/>
                </a:ln>
                <a:effectLst>
                  <a:outerShdw blurRad="50800" dist="38100" dir="2700000" algn="tl" rotWithShape="0">
                    <a:srgbClr val="000000">
                      <a:alpha val="48000"/>
                    </a:srgbClr>
                  </a:outerShdw>
                </a:effectLst>
                <a:uLnTx/>
                <a:uFillTx/>
                <a:latin typeface="+mn-lt"/>
              </a:rPr>
              <a:t>The estimated value of vegetable market in Delhi is around Rs. 50,000 crore ($6.8 billion USD). This includes both traditional brick and mortar stores as well as quick commerce stores. The online vegetable market in Delhi is currently worth around Rs. 500 crore ($68 million USD). </a:t>
            </a:r>
          </a:p>
          <a:p>
            <a:pPr marR="0" lvl="0" indent="-228600" defTabSz="914400" eaLnBrk="1" fontAlgn="base" hangingPunct="1">
              <a:lnSpc>
                <a:spcPct val="110000"/>
              </a:lnSpc>
              <a:spcBef>
                <a:spcPct val="0"/>
              </a:spcBef>
              <a:spcAft>
                <a:spcPts val="600"/>
              </a:spcAft>
              <a:buClr>
                <a:schemeClr val="accent1"/>
              </a:buClr>
              <a:buSzPct val="125000"/>
              <a:buFont typeface="Arial" panose="020B0604020202020204" pitchFamily="34" charset="0"/>
              <a:buChar char="•"/>
              <a:tabLst>
                <a:tab pos="954088" algn="l"/>
              </a:tabLst>
              <a:defRPr/>
            </a:pP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a:p>
            <a:pPr marL="0" marR="0" lvl="0" indent="-228600" defTabSz="914400" eaLnBrk="1" fontAlgn="base" hangingPunct="1">
              <a:lnSpc>
                <a:spcPct val="110000"/>
              </a:lnSpc>
              <a:spcBef>
                <a:spcPct val="0"/>
              </a:spcBef>
              <a:spcAft>
                <a:spcPts val="600"/>
              </a:spcAft>
              <a:buClr>
                <a:schemeClr val="accent1"/>
              </a:buClr>
              <a:buSzPct val="125000"/>
              <a:buFont typeface="Arial" panose="020B0604020202020204" pitchFamily="34" charset="0"/>
              <a:buChar char="•"/>
              <a:tabLst>
                <a:tab pos="954088" algn="l"/>
              </a:tabLst>
              <a:defRPr/>
            </a:pPr>
            <a:r>
              <a:rPr kumimoji="0" lang="en-US" altLang="en-US" sz="1400" b="1" i="0" u="none" strike="noStrike" cap="none" spc="0" normalizeH="0" baseline="0" noProof="0" dirty="0">
                <a:ln>
                  <a:noFill/>
                </a:ln>
                <a:effectLst>
                  <a:outerShdw blurRad="50800" dist="38100" dir="2700000" algn="tl" rotWithShape="0">
                    <a:srgbClr val="000000">
                      <a:alpha val="48000"/>
                    </a:srgbClr>
                  </a:outerShdw>
                </a:effectLst>
                <a:uLnTx/>
                <a:uFillTx/>
                <a:latin typeface="+mn-lt"/>
              </a:rPr>
              <a:t>Potential for Quick Commerce Vegetable Business:</a:t>
            </a: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a:p>
            <a:pPr marR="0" lvl="0" defTabSz="914400" eaLnBrk="1" fontAlgn="base" hangingPunct="1">
              <a:lnSpc>
                <a:spcPct val="110000"/>
              </a:lnSpc>
              <a:spcBef>
                <a:spcPct val="0"/>
              </a:spcBef>
              <a:spcAft>
                <a:spcPts val="600"/>
              </a:spcAft>
              <a:buClr>
                <a:schemeClr val="accent1"/>
              </a:buClr>
              <a:buSzPct val="125000"/>
              <a:tabLst>
                <a:tab pos="954088" algn="l"/>
              </a:tabLst>
              <a:defRPr/>
            </a:pPr>
            <a:r>
              <a:rPr kumimoji="0" lang="en-US" altLang="en-US" sz="1400" b="0" i="1" u="none" strike="noStrike" cap="none" spc="0" normalizeH="0" baseline="0" noProof="0" dirty="0">
                <a:ln>
                  <a:noFill/>
                </a:ln>
                <a:effectLst>
                  <a:outerShdw blurRad="50800" dist="38100" dir="2700000" algn="tl" rotWithShape="0">
                    <a:srgbClr val="000000">
                      <a:alpha val="48000"/>
                    </a:srgbClr>
                  </a:outerShdw>
                </a:effectLst>
                <a:uLnTx/>
                <a:uFillTx/>
                <a:latin typeface="+mn-lt"/>
              </a:rPr>
              <a:t>Quick commerce is the next step for e-commerce that provides even faster delivery of vegetable to customers.  The technologies such as automation and AI, quick commerce vegetable businesses can deliver fresh vegetables to customers within hours or even minutes.</a:t>
            </a:r>
          </a:p>
          <a:p>
            <a:pPr marR="0" lvl="0" defTabSz="914400" eaLnBrk="1" fontAlgn="base" hangingPunct="1">
              <a:lnSpc>
                <a:spcPct val="110000"/>
              </a:lnSpc>
              <a:spcBef>
                <a:spcPct val="0"/>
              </a:spcBef>
              <a:spcAft>
                <a:spcPts val="600"/>
              </a:spcAft>
              <a:buClr>
                <a:schemeClr val="accent1"/>
              </a:buClr>
              <a:buSzPct val="125000"/>
              <a:tabLst>
                <a:tab pos="954088" algn="l"/>
              </a:tabLst>
              <a:defRPr/>
            </a:pPr>
            <a:endParaRPr kumimoji="0" lang="en-US" altLang="en-US" sz="1400" b="0" i="0" u="none" strike="noStrike" cap="none" spc="0" normalizeH="0" baseline="0" noProof="0" dirty="0">
              <a:ln>
                <a:noFill/>
              </a:ln>
              <a:effectLst>
                <a:outerShdw blurRad="50800" dist="38100" dir="2700000" algn="tl" rotWithShape="0">
                  <a:srgbClr val="000000">
                    <a:alpha val="48000"/>
                  </a:srgbClr>
                </a:outerShdw>
              </a:effectLst>
              <a:uLnTx/>
              <a:uFillTx/>
              <a:latin typeface="+mn-lt"/>
            </a:endParaRPr>
          </a:p>
        </p:txBody>
      </p:sp>
      <p:sp>
        <p:nvSpPr>
          <p:cNvPr id="3" name="Rectangle 2">
            <a:extLst>
              <a:ext uri="{FF2B5EF4-FFF2-40B4-BE49-F238E27FC236}">
                <a16:creationId xmlns:a16="http://schemas.microsoft.com/office/drawing/2014/main" id="{EBDD00B6-3DAF-44A6-AD4B-B28573CB1B89}"/>
              </a:ext>
            </a:extLst>
          </p:cNvPr>
          <p:cNvSpPr/>
          <p:nvPr/>
        </p:nvSpPr>
        <p:spPr>
          <a:xfrm>
            <a:off x="922337" y="3401249"/>
            <a:ext cx="3361434" cy="2356735"/>
          </a:xfrm>
          <a:prstGeom prst="rect">
            <a:avLst/>
          </a:prstGeom>
        </p:spPr>
        <p:txBody>
          <a:bodyPr wrap="square">
            <a:spAutoFit/>
          </a:bodyPr>
          <a:lstStyle/>
          <a:p>
            <a:pPr lvl="0" defTabSz="914400" fontAlgn="base">
              <a:lnSpc>
                <a:spcPct val="110000"/>
              </a:lnSpc>
              <a:spcBef>
                <a:spcPct val="0"/>
              </a:spcBef>
              <a:spcAft>
                <a:spcPts val="600"/>
              </a:spcAft>
              <a:buClr>
                <a:schemeClr val="accent1"/>
              </a:buClr>
              <a:buSzPct val="125000"/>
              <a:tabLst>
                <a:tab pos="954088" algn="l"/>
              </a:tabLst>
              <a:defRPr/>
            </a:pPr>
            <a:r>
              <a:rPr lang="en-US" altLang="en-US" b="1" dirty="0">
                <a:effectLst>
                  <a:outerShdw blurRad="50800" dist="38100" dir="2700000" algn="tl" rotWithShape="0">
                    <a:srgbClr val="000000">
                      <a:alpha val="48000"/>
                    </a:srgbClr>
                  </a:outerShdw>
                </a:effectLst>
              </a:rPr>
              <a:t>Conclusion</a:t>
            </a:r>
            <a:r>
              <a:rPr lang="en-US" altLang="en-US" dirty="0">
                <a:effectLst>
                  <a:outerShdw blurRad="50800" dist="38100" dir="2700000" algn="tl" rotWithShape="0">
                    <a:srgbClr val="000000">
                      <a:alpha val="48000"/>
                    </a:srgbClr>
                  </a:outerShdw>
                </a:effectLst>
              </a:rPr>
              <a:t>:</a:t>
            </a:r>
          </a:p>
          <a:p>
            <a:pPr lvl="0" defTabSz="914400" fontAlgn="base">
              <a:lnSpc>
                <a:spcPct val="110000"/>
              </a:lnSpc>
              <a:spcBef>
                <a:spcPct val="0"/>
              </a:spcBef>
              <a:spcAft>
                <a:spcPts val="600"/>
              </a:spcAft>
              <a:buClr>
                <a:schemeClr val="accent1"/>
              </a:buClr>
              <a:buSzPct val="125000"/>
              <a:tabLst>
                <a:tab pos="954088" algn="l"/>
              </a:tabLst>
              <a:defRPr/>
            </a:pPr>
            <a:r>
              <a:rPr lang="en-US" altLang="en-US" sz="1400" i="1" dirty="0">
                <a:effectLst>
                  <a:outerShdw blurRad="50800" dist="38100" dir="2700000" algn="tl" rotWithShape="0">
                    <a:srgbClr val="000000">
                      <a:alpha val="48000"/>
                    </a:srgbClr>
                  </a:outerShdw>
                </a:effectLst>
              </a:rPr>
              <a:t>Delhi is the prime market for the quick commerce vegetable business as it combines the large population base, a high demand of fresh vegetables and a need of fast and convenient delivery services. This market is estimated to be worth around Rs. 50,000 crore and establish successful quick commerce vegetable businesses in Delhi.</a:t>
            </a:r>
          </a:p>
        </p:txBody>
      </p:sp>
    </p:spTree>
    <p:extLst>
      <p:ext uri="{BB962C8B-B14F-4D97-AF65-F5344CB8AC3E}">
        <p14:creationId xmlns:p14="http://schemas.microsoft.com/office/powerpoint/2010/main" val="94941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5F0394BE-3CE7-4163-8EF0-93148E6756EE}"/>
              </a:ext>
            </a:extLst>
          </p:cNvPr>
          <p:cNvGraphicFramePr>
            <a:graphicFrameLocks/>
          </p:cNvGraphicFramePr>
          <p:nvPr>
            <p:extLst>
              <p:ext uri="{D42A27DB-BD31-4B8C-83A1-F6EECF244321}">
                <p14:modId xmlns:p14="http://schemas.microsoft.com/office/powerpoint/2010/main" val="2802935336"/>
              </p:ext>
            </p:extLst>
          </p:nvPr>
        </p:nvGraphicFramePr>
        <p:xfrm>
          <a:off x="791110" y="734174"/>
          <a:ext cx="10438364" cy="1951817"/>
        </p:xfrm>
        <a:graphic>
          <a:graphicData uri="http://schemas.openxmlformats.org/drawingml/2006/table">
            <a:tbl>
              <a:tblPr firstRow="1" firstCol="1" bandRow="1">
                <a:tableStyleId>{22838BEF-8BB2-4498-84A7-C5851F593DF1}</a:tableStyleId>
              </a:tblPr>
              <a:tblGrid>
                <a:gridCol w="5220502">
                  <a:extLst>
                    <a:ext uri="{9D8B030D-6E8A-4147-A177-3AD203B41FA5}">
                      <a16:colId xmlns:a16="http://schemas.microsoft.com/office/drawing/2014/main" val="1463274580"/>
                    </a:ext>
                  </a:extLst>
                </a:gridCol>
                <a:gridCol w="5217862">
                  <a:extLst>
                    <a:ext uri="{9D8B030D-6E8A-4147-A177-3AD203B41FA5}">
                      <a16:colId xmlns:a16="http://schemas.microsoft.com/office/drawing/2014/main" val="4207093818"/>
                    </a:ext>
                  </a:extLst>
                </a:gridCol>
              </a:tblGrid>
              <a:tr h="348080">
                <a:tc>
                  <a:txBody>
                    <a:bodyPr/>
                    <a:lstStyle/>
                    <a:p>
                      <a:pPr marL="0" marR="0" indent="0" algn="ctr">
                        <a:spcBef>
                          <a:spcPts val="0"/>
                        </a:spcBef>
                        <a:spcAft>
                          <a:spcPts val="0"/>
                        </a:spcAft>
                      </a:pPr>
                      <a:r>
                        <a:rPr lang="en-US" sz="1200">
                          <a:effectLst/>
                        </a:rPr>
                        <a:t>Traditional Brick &amp; Mortar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ctr">
                        <a:spcBef>
                          <a:spcPts val="0"/>
                        </a:spcBef>
                        <a:spcAft>
                          <a:spcPts val="0"/>
                        </a:spcAft>
                      </a:pPr>
                      <a:r>
                        <a:rPr lang="en-US" sz="1200" dirty="0">
                          <a:effectLst/>
                        </a:rPr>
                        <a:t>Quick Commerce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2257887"/>
                  </a:ext>
                </a:extLst>
              </a:tr>
              <a:tr h="275417">
                <a:tc>
                  <a:txBody>
                    <a:bodyPr/>
                    <a:lstStyle/>
                    <a:p>
                      <a:pPr marL="228600" marR="0" indent="-228600" algn="just">
                        <a:spcBef>
                          <a:spcPts val="0"/>
                        </a:spcBef>
                        <a:spcAft>
                          <a:spcPts val="0"/>
                        </a:spcAft>
                      </a:pPr>
                      <a:r>
                        <a:rPr lang="en-US" sz="1100" b="0" dirty="0">
                          <a:effectLst/>
                        </a:rPr>
                        <a:t>Self service</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indent="-228600" algn="just">
                        <a:spcBef>
                          <a:spcPts val="0"/>
                        </a:spcBef>
                        <a:spcAft>
                          <a:spcPts val="0"/>
                        </a:spcAft>
                      </a:pPr>
                      <a:r>
                        <a:rPr lang="en-US" sz="1100">
                          <a:effectLst/>
                        </a:rPr>
                        <a:t>10 mins – 2 hours delivery time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6366146"/>
                  </a:ext>
                </a:extLst>
              </a:tr>
              <a:tr h="395678">
                <a:tc>
                  <a:txBody>
                    <a:bodyPr/>
                    <a:lstStyle/>
                    <a:p>
                      <a:pPr marL="0" marR="0" indent="0" algn="just">
                        <a:spcBef>
                          <a:spcPts val="0"/>
                        </a:spcBef>
                        <a:spcAft>
                          <a:spcPts val="0"/>
                        </a:spcAft>
                        <a:tabLst>
                          <a:tab pos="674370" algn="l"/>
                        </a:tabLst>
                      </a:pPr>
                      <a:r>
                        <a:rPr lang="en-US" sz="1100" b="0" dirty="0">
                          <a:effectLst/>
                        </a:rPr>
                        <a:t>Broad selection</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just">
                        <a:spcBef>
                          <a:spcPts val="0"/>
                        </a:spcBef>
                        <a:spcAft>
                          <a:spcPts val="0"/>
                        </a:spcAft>
                      </a:pPr>
                      <a:r>
                        <a:rPr lang="en-US" sz="1100" dirty="0">
                          <a:effectLst/>
                        </a:rPr>
                        <a:t>Curated selection that typically has high rotation frequency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6777202"/>
                  </a:ext>
                </a:extLst>
              </a:tr>
              <a:tr h="275417">
                <a:tc>
                  <a:txBody>
                    <a:bodyPr/>
                    <a:lstStyle/>
                    <a:p>
                      <a:pPr marL="0" marR="0" indent="0" algn="just">
                        <a:spcBef>
                          <a:spcPts val="0"/>
                        </a:spcBef>
                        <a:spcAft>
                          <a:spcPts val="0"/>
                        </a:spcAft>
                      </a:pPr>
                      <a:r>
                        <a:rPr lang="en-US" sz="1100" b="0" dirty="0">
                          <a:effectLst/>
                        </a:rPr>
                        <a:t>Personal vehicle</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marR="0" indent="-228600" algn="just">
                        <a:spcBef>
                          <a:spcPts val="0"/>
                        </a:spcBef>
                        <a:spcAft>
                          <a:spcPts val="0"/>
                        </a:spcAft>
                      </a:pPr>
                      <a:r>
                        <a:rPr lang="en-US" sz="1100">
                          <a:effectLst/>
                        </a:rPr>
                        <a:t>Two wheeled vehicles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5040034"/>
                  </a:ext>
                </a:extLst>
              </a:tr>
              <a:tr h="381808">
                <a:tc>
                  <a:txBody>
                    <a:bodyPr/>
                    <a:lstStyle/>
                    <a:p>
                      <a:pPr marL="0" marR="0" indent="0" algn="just">
                        <a:spcBef>
                          <a:spcPts val="0"/>
                        </a:spcBef>
                        <a:spcAft>
                          <a:spcPts val="0"/>
                        </a:spcAft>
                        <a:tabLst>
                          <a:tab pos="694055" algn="l"/>
                        </a:tabLst>
                      </a:pPr>
                      <a:r>
                        <a:rPr lang="en-US" sz="1100" b="0" dirty="0">
                          <a:effectLst/>
                        </a:rPr>
                        <a:t>Superstore</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just">
                        <a:spcBef>
                          <a:spcPts val="0"/>
                        </a:spcBef>
                        <a:spcAft>
                          <a:spcPts val="0"/>
                        </a:spcAft>
                        <a:tabLst>
                          <a:tab pos="954405" algn="l"/>
                        </a:tabLst>
                      </a:pPr>
                      <a:r>
                        <a:rPr lang="en-US" sz="1100">
                          <a:effectLst/>
                        </a:rPr>
                        <a:t>Local retailer or dark store or micro fulfillment center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7862898"/>
                  </a:ext>
                </a:extLst>
              </a:tr>
              <a:tr h="275417">
                <a:tc>
                  <a:txBody>
                    <a:bodyPr/>
                    <a:lstStyle/>
                    <a:p>
                      <a:pPr marL="0" marR="0" indent="0" algn="just">
                        <a:spcBef>
                          <a:spcPts val="0"/>
                        </a:spcBef>
                        <a:spcAft>
                          <a:spcPts val="0"/>
                        </a:spcAft>
                      </a:pPr>
                      <a:r>
                        <a:rPr lang="en-US" sz="1100" b="0" dirty="0">
                          <a:effectLst/>
                        </a:rPr>
                        <a:t>Price and discounts matter most</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indent="0" algn="just">
                        <a:spcBef>
                          <a:spcPts val="0"/>
                        </a:spcBef>
                        <a:spcAft>
                          <a:spcPts val="0"/>
                        </a:spcAft>
                      </a:pPr>
                      <a:r>
                        <a:rPr lang="en-US" sz="1100" dirty="0">
                          <a:effectLst/>
                        </a:rPr>
                        <a:t>Speed and convenience matters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4276451"/>
                  </a:ext>
                </a:extLst>
              </a:tr>
            </a:tbl>
          </a:graphicData>
        </a:graphic>
      </p:graphicFrame>
      <p:sp>
        <p:nvSpPr>
          <p:cNvPr id="3" name="Subtitle 2">
            <a:extLst>
              <a:ext uri="{FF2B5EF4-FFF2-40B4-BE49-F238E27FC236}">
                <a16:creationId xmlns:a16="http://schemas.microsoft.com/office/drawing/2014/main" id="{38C95884-BE59-4018-BD0A-380C2357BFB8}"/>
              </a:ext>
            </a:extLst>
          </p:cNvPr>
          <p:cNvSpPr txBox="1">
            <a:spLocks/>
          </p:cNvSpPr>
          <p:nvPr/>
        </p:nvSpPr>
        <p:spPr>
          <a:xfrm>
            <a:off x="2457450" y="190500"/>
            <a:ext cx="6543675" cy="5334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sng" strike="noStrike" kern="1200" cap="none" spc="0" normalizeH="0" baseline="0" noProof="0" dirty="0">
                <a:ln>
                  <a:noFill/>
                </a:ln>
                <a:effectLst>
                  <a:outerShdw blurRad="38100" dist="38100" dir="2700000" algn="tl">
                    <a:srgbClr val="000000">
                      <a:alpha val="43137"/>
                    </a:srgbClr>
                  </a:outerShdw>
                </a:effectLst>
                <a:uLnTx/>
                <a:uFillTx/>
                <a:latin typeface="Calibri" panose="020F0502020204030204"/>
                <a:ea typeface="+mn-ea"/>
                <a:cs typeface="+mn-cs"/>
              </a:rPr>
              <a:t>Traditional Brick &amp; Mortar VS Quick Commerce</a:t>
            </a:r>
          </a:p>
        </p:txBody>
      </p:sp>
      <p:sp>
        <p:nvSpPr>
          <p:cNvPr id="4" name="Subtitle 2">
            <a:extLst>
              <a:ext uri="{FF2B5EF4-FFF2-40B4-BE49-F238E27FC236}">
                <a16:creationId xmlns:a16="http://schemas.microsoft.com/office/drawing/2014/main" id="{B440DDC4-68FD-44A0-A3BA-668596C90D00}"/>
              </a:ext>
            </a:extLst>
          </p:cNvPr>
          <p:cNvSpPr txBox="1">
            <a:spLocks/>
          </p:cNvSpPr>
          <p:nvPr/>
        </p:nvSpPr>
        <p:spPr>
          <a:xfrm>
            <a:off x="1323975" y="3027864"/>
            <a:ext cx="9144000" cy="5630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Calibri" panose="020F0502020204030204"/>
                <a:ea typeface="+mn-ea"/>
                <a:cs typeface="+mn-cs"/>
              </a:rPr>
              <a:t>Quick Commerce</a:t>
            </a:r>
          </a:p>
        </p:txBody>
      </p:sp>
      <p:sp>
        <p:nvSpPr>
          <p:cNvPr id="5" name="Flowchart: Alternate Process 4">
            <a:extLst>
              <a:ext uri="{FF2B5EF4-FFF2-40B4-BE49-F238E27FC236}">
                <a16:creationId xmlns:a16="http://schemas.microsoft.com/office/drawing/2014/main" id="{3F68C118-38A2-4491-BF3C-B4DD84955726}"/>
              </a:ext>
            </a:extLst>
          </p:cNvPr>
          <p:cNvSpPr/>
          <p:nvPr/>
        </p:nvSpPr>
        <p:spPr>
          <a:xfrm>
            <a:off x="738104" y="3651808"/>
            <a:ext cx="1472113" cy="2581276"/>
          </a:xfrm>
          <a:prstGeom prst="flowChartAlternateProcess">
            <a:avLst/>
          </a:prstGeom>
          <a:solidFill>
            <a:schemeClr val="tx2">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Customer places the order </a:t>
            </a:r>
          </a:p>
        </p:txBody>
      </p:sp>
      <p:sp>
        <p:nvSpPr>
          <p:cNvPr id="6" name="Flowchart: Alternate Process 5">
            <a:extLst>
              <a:ext uri="{FF2B5EF4-FFF2-40B4-BE49-F238E27FC236}">
                <a16:creationId xmlns:a16="http://schemas.microsoft.com/office/drawing/2014/main" id="{C73CF755-B76C-4550-8E41-F6D87BBAA31E}"/>
              </a:ext>
            </a:extLst>
          </p:cNvPr>
          <p:cNvSpPr/>
          <p:nvPr/>
        </p:nvSpPr>
        <p:spPr>
          <a:xfrm>
            <a:off x="5275555" y="3624509"/>
            <a:ext cx="1472113" cy="2581278"/>
          </a:xfrm>
          <a:prstGeom prst="flowChartAlternateProcess">
            <a:avLst/>
          </a:prstGeom>
          <a:solidFill>
            <a:schemeClr val="tx2">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Calibri" panose="020F0502020204030204"/>
              </a:rPr>
              <a:t>Packaging and quality assurance takes another 1 min</a:t>
            </a:r>
          </a:p>
        </p:txBody>
      </p:sp>
      <p:sp>
        <p:nvSpPr>
          <p:cNvPr id="7" name="Flowchart: Alternate Process 6">
            <a:extLst>
              <a:ext uri="{FF2B5EF4-FFF2-40B4-BE49-F238E27FC236}">
                <a16:creationId xmlns:a16="http://schemas.microsoft.com/office/drawing/2014/main" id="{8A3E599C-053A-4335-9985-8BB64185B2DE}"/>
              </a:ext>
            </a:extLst>
          </p:cNvPr>
          <p:cNvSpPr/>
          <p:nvPr/>
        </p:nvSpPr>
        <p:spPr>
          <a:xfrm>
            <a:off x="7529012" y="3624508"/>
            <a:ext cx="1472113" cy="2581279"/>
          </a:xfrm>
          <a:prstGeom prst="flowChartAlternateProcess">
            <a:avLst/>
          </a:prstGeom>
          <a:solidFill>
            <a:schemeClr val="tx2">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Calibri" panose="020F0502020204030204"/>
              </a:rPr>
              <a:t>By the time order is packed, a delivery partner is ready to collect the order </a:t>
            </a:r>
          </a:p>
        </p:txBody>
      </p:sp>
      <p:sp>
        <p:nvSpPr>
          <p:cNvPr id="8" name="Flowchart: Alternate Process 7">
            <a:extLst>
              <a:ext uri="{FF2B5EF4-FFF2-40B4-BE49-F238E27FC236}">
                <a16:creationId xmlns:a16="http://schemas.microsoft.com/office/drawing/2014/main" id="{A4593F2B-4663-4403-8393-3F3128EC9439}"/>
              </a:ext>
            </a:extLst>
          </p:cNvPr>
          <p:cNvSpPr/>
          <p:nvPr/>
        </p:nvSpPr>
        <p:spPr>
          <a:xfrm>
            <a:off x="9901738" y="3624507"/>
            <a:ext cx="1580649" cy="2581280"/>
          </a:xfrm>
          <a:prstGeom prst="flowChartAlternateProcess">
            <a:avLst/>
          </a:prstGeom>
          <a:solidFill>
            <a:schemeClr val="tx2">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Calibri" panose="020F0502020204030204"/>
              </a:rPr>
              <a:t>Delivery radius ranges between 1.5kms to 2kms, that ensures delivery is completed in 6-7mins</a:t>
            </a:r>
          </a:p>
        </p:txBody>
      </p:sp>
      <p:sp>
        <p:nvSpPr>
          <p:cNvPr id="9" name="Flowchart: Alternate Process 8">
            <a:extLst>
              <a:ext uri="{FF2B5EF4-FFF2-40B4-BE49-F238E27FC236}">
                <a16:creationId xmlns:a16="http://schemas.microsoft.com/office/drawing/2014/main" id="{CBC8151A-1943-4036-BEE5-E340F3FE5272}"/>
              </a:ext>
            </a:extLst>
          </p:cNvPr>
          <p:cNvSpPr/>
          <p:nvPr/>
        </p:nvSpPr>
        <p:spPr>
          <a:xfrm>
            <a:off x="2962464" y="3624510"/>
            <a:ext cx="1472113" cy="2581277"/>
          </a:xfrm>
          <a:prstGeom prst="flowChartAlternateProcess">
            <a:avLst/>
          </a:prstGeom>
          <a:solidFill>
            <a:schemeClr val="tx2">
              <a:lumMod val="20000"/>
              <a:lumOff val="8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bg1"/>
                </a:solidFill>
                <a:latin typeface="Calibri" panose="020F0502020204030204"/>
              </a:rPr>
              <a:t>In-house store picker usually takes 2-3mins to select all order items</a:t>
            </a:r>
          </a:p>
        </p:txBody>
      </p:sp>
      <p:sp>
        <p:nvSpPr>
          <p:cNvPr id="10" name="Arrow: Right 9">
            <a:extLst>
              <a:ext uri="{FF2B5EF4-FFF2-40B4-BE49-F238E27FC236}">
                <a16:creationId xmlns:a16="http://schemas.microsoft.com/office/drawing/2014/main" id="{A4DE4A97-342F-4C49-81E0-863C9E1468F3}"/>
              </a:ext>
            </a:extLst>
          </p:cNvPr>
          <p:cNvSpPr/>
          <p:nvPr/>
        </p:nvSpPr>
        <p:spPr>
          <a:xfrm>
            <a:off x="2333625" y="4810125"/>
            <a:ext cx="476250"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Right 10">
            <a:extLst>
              <a:ext uri="{FF2B5EF4-FFF2-40B4-BE49-F238E27FC236}">
                <a16:creationId xmlns:a16="http://schemas.microsoft.com/office/drawing/2014/main" id="{9425C25B-4D79-4E9A-A37C-3A2A7CC73CCE}"/>
              </a:ext>
            </a:extLst>
          </p:cNvPr>
          <p:cNvSpPr/>
          <p:nvPr/>
        </p:nvSpPr>
        <p:spPr>
          <a:xfrm>
            <a:off x="4631489" y="4819650"/>
            <a:ext cx="476250"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white"/>
              </a:solidFill>
              <a:latin typeface="Calibri" panose="020F0502020204030204"/>
            </a:endParaRPr>
          </a:p>
        </p:txBody>
      </p:sp>
      <p:sp>
        <p:nvSpPr>
          <p:cNvPr id="12" name="Arrow: Right 11">
            <a:extLst>
              <a:ext uri="{FF2B5EF4-FFF2-40B4-BE49-F238E27FC236}">
                <a16:creationId xmlns:a16="http://schemas.microsoft.com/office/drawing/2014/main" id="{FE11A813-16D4-4858-9E93-E14FFDDD289E}"/>
              </a:ext>
            </a:extLst>
          </p:cNvPr>
          <p:cNvSpPr/>
          <p:nvPr/>
        </p:nvSpPr>
        <p:spPr>
          <a:xfrm>
            <a:off x="6900215" y="4805609"/>
            <a:ext cx="476250"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white"/>
              </a:solidFill>
              <a:latin typeface="Calibri" panose="020F0502020204030204"/>
            </a:endParaRPr>
          </a:p>
        </p:txBody>
      </p:sp>
      <p:sp>
        <p:nvSpPr>
          <p:cNvPr id="13" name="Arrow: Right 12">
            <a:extLst>
              <a:ext uri="{FF2B5EF4-FFF2-40B4-BE49-F238E27FC236}">
                <a16:creationId xmlns:a16="http://schemas.microsoft.com/office/drawing/2014/main" id="{2A31D05C-0CBB-4D0A-99A8-806CF89524D0}"/>
              </a:ext>
            </a:extLst>
          </p:cNvPr>
          <p:cNvSpPr/>
          <p:nvPr/>
        </p:nvSpPr>
        <p:spPr>
          <a:xfrm>
            <a:off x="9248169" y="4805609"/>
            <a:ext cx="476250" cy="2190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55008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E098CA-B94F-4A66-B73D-31CED8BC276B}"/>
              </a:ext>
            </a:extLst>
          </p:cNvPr>
          <p:cNvPicPr>
            <a:picLocks noChangeAspect="1"/>
          </p:cNvPicPr>
          <p:nvPr/>
        </p:nvPicPr>
        <p:blipFill>
          <a:blip r:embed="rId2"/>
          <a:stretch>
            <a:fillRect/>
          </a:stretch>
        </p:blipFill>
        <p:spPr>
          <a:xfrm>
            <a:off x="3801438" y="2026959"/>
            <a:ext cx="7530958" cy="4187908"/>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A1BE6072-FC9B-48FA-9144-FD134B3059BC}"/>
              </a:ext>
            </a:extLst>
          </p:cNvPr>
          <p:cNvSpPr/>
          <p:nvPr/>
        </p:nvSpPr>
        <p:spPr>
          <a:xfrm>
            <a:off x="3801438" y="1391721"/>
            <a:ext cx="7530958"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sng" strike="noStrike" kern="1200" cap="none" spc="0" normalizeH="0" baseline="0" noProof="0" dirty="0">
                <a:ln>
                  <a:noFill/>
                </a:ln>
                <a:effectLst>
                  <a:outerShdw blurRad="38100" dist="38100" dir="2700000" algn="tl">
                    <a:srgbClr val="000000">
                      <a:alpha val="43137"/>
                    </a:srgbClr>
                  </a:outerShdw>
                </a:effectLst>
                <a:uLnTx/>
                <a:uFillTx/>
                <a:latin typeface="Calibri" panose="020F0502020204030204"/>
                <a:ea typeface="+mn-ea"/>
                <a:cs typeface="+mn-cs"/>
              </a:rPr>
              <a:t>Chart : Competitive Landscape</a:t>
            </a:r>
          </a:p>
        </p:txBody>
      </p:sp>
      <p:sp>
        <p:nvSpPr>
          <p:cNvPr id="3" name="Rectangle 2">
            <a:extLst>
              <a:ext uri="{FF2B5EF4-FFF2-40B4-BE49-F238E27FC236}">
                <a16:creationId xmlns:a16="http://schemas.microsoft.com/office/drawing/2014/main" id="{6F2BB9A4-3A6D-48E9-82B9-EA9D839036BC}"/>
              </a:ext>
            </a:extLst>
          </p:cNvPr>
          <p:cNvSpPr/>
          <p:nvPr/>
        </p:nvSpPr>
        <p:spPr>
          <a:xfrm>
            <a:off x="1443037" y="589065"/>
            <a:ext cx="9889359" cy="690638"/>
          </a:xfrm>
          <a:prstGeom prst="rect">
            <a:avLst/>
          </a:prstGeom>
        </p:spPr>
        <p:txBody>
          <a:bodyPr wrap="square">
            <a:spAutoFit/>
          </a:bodyPr>
          <a:lstStyle/>
          <a:p>
            <a:pPr lvl="0" defTabSz="914400">
              <a:lnSpc>
                <a:spcPct val="80000"/>
              </a:lnSpc>
              <a:spcBef>
                <a:spcPct val="0"/>
              </a:spcBef>
              <a:spcAft>
                <a:spcPts val="600"/>
              </a:spcAft>
              <a:defRPr/>
            </a:pPr>
            <a:r>
              <a:rPr lang="en-US" sz="2400" b="1" u="sng" cap="all" spc="100" dirty="0">
                <a:effectLst>
                  <a:outerShdw blurRad="38100" dist="38100" dir="2700000" algn="tl">
                    <a:srgbClr val="000000">
                      <a:alpha val="43137"/>
                    </a:srgbClr>
                  </a:outerShdw>
                </a:effectLst>
                <a:latin typeface="Calibri Light" panose="020F0302020204030204"/>
              </a:rPr>
              <a:t>8.2. The competitive landscape for quick commerce vegetable business in Delhi</a:t>
            </a:r>
          </a:p>
        </p:txBody>
      </p:sp>
      <p:sp>
        <p:nvSpPr>
          <p:cNvPr id="10" name="Title 1">
            <a:extLst>
              <a:ext uri="{FF2B5EF4-FFF2-40B4-BE49-F238E27FC236}">
                <a16:creationId xmlns:a16="http://schemas.microsoft.com/office/drawing/2014/main" id="{3C243DC9-639D-492F-858D-6EC0988BCB72}"/>
              </a:ext>
            </a:extLst>
          </p:cNvPr>
          <p:cNvSpPr txBox="1">
            <a:spLocks/>
          </p:cNvSpPr>
          <p:nvPr/>
        </p:nvSpPr>
        <p:spPr>
          <a:xfrm>
            <a:off x="1005636" y="2026959"/>
            <a:ext cx="2718263" cy="4187908"/>
          </a:xfrm>
          <a:prstGeom prst="rect">
            <a:avLst/>
          </a:prstGeom>
        </p:spPr>
        <p:txBody>
          <a:bodyPr>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defTabSz="539496"/>
            <a:r>
              <a:rPr lang="en-US" sz="1400" b="1" i="1" u="sng" cap="none" spc="118" dirty="0">
                <a:solidFill>
                  <a:schemeClr val="tx1">
                    <a:lumMod val="90000"/>
                    <a:lumOff val="10000"/>
                  </a:schemeClr>
                </a:solidFill>
                <a:latin typeface="+mn-lt"/>
              </a:rPr>
              <a:t>Conclusion: </a:t>
            </a:r>
            <a:r>
              <a:rPr lang="en-US" sz="1400" i="1" cap="none" spc="118" dirty="0">
                <a:solidFill>
                  <a:schemeClr val="tx1">
                    <a:lumMod val="90000"/>
                    <a:lumOff val="10000"/>
                  </a:schemeClr>
                </a:solidFill>
                <a:latin typeface="+mn-lt"/>
              </a:rPr>
              <a:t>This industry is currently concentrated with presence of 7-8 players operating in the quick commerce industry in India. Fast delivery, price, discounts &amp; offers, wide product assortment and availability &amp; ease of payment are the major factors that influence the buying decision of the consumer. The major players include </a:t>
            </a:r>
            <a:r>
              <a:rPr lang="en-US" sz="1400" i="1" cap="none" spc="118" dirty="0" err="1">
                <a:solidFill>
                  <a:schemeClr val="tx1">
                    <a:lumMod val="90000"/>
                    <a:lumOff val="10000"/>
                  </a:schemeClr>
                </a:solidFill>
                <a:latin typeface="+mn-lt"/>
              </a:rPr>
              <a:t>swiggy</a:t>
            </a:r>
            <a:r>
              <a:rPr lang="en-US" sz="1400" i="1" cap="none" spc="118" dirty="0">
                <a:solidFill>
                  <a:schemeClr val="tx1">
                    <a:lumMod val="90000"/>
                    <a:lumOff val="10000"/>
                  </a:schemeClr>
                </a:solidFill>
                <a:latin typeface="+mn-lt"/>
              </a:rPr>
              <a:t>, </a:t>
            </a:r>
            <a:r>
              <a:rPr lang="en-US" sz="1400" i="1" cap="none" spc="118" dirty="0" err="1">
                <a:solidFill>
                  <a:schemeClr val="tx1">
                    <a:lumMod val="90000"/>
                    <a:lumOff val="10000"/>
                  </a:schemeClr>
                </a:solidFill>
                <a:latin typeface="+mn-lt"/>
              </a:rPr>
              <a:t>instamart</a:t>
            </a:r>
            <a:r>
              <a:rPr lang="en-US" sz="1400" i="1" cap="none" spc="118" dirty="0">
                <a:solidFill>
                  <a:schemeClr val="tx1">
                    <a:lumMod val="90000"/>
                    <a:lumOff val="10000"/>
                  </a:schemeClr>
                </a:solidFill>
                <a:latin typeface="+mn-lt"/>
              </a:rPr>
              <a:t>, </a:t>
            </a:r>
            <a:r>
              <a:rPr lang="en-US" sz="1400" i="1" cap="none" spc="118" dirty="0" err="1">
                <a:solidFill>
                  <a:schemeClr val="tx1">
                    <a:lumMod val="90000"/>
                    <a:lumOff val="10000"/>
                  </a:schemeClr>
                </a:solidFill>
                <a:latin typeface="+mn-lt"/>
              </a:rPr>
              <a:t>blinkit</a:t>
            </a:r>
            <a:r>
              <a:rPr lang="en-US" sz="1400" i="1" cap="none" spc="118" dirty="0">
                <a:solidFill>
                  <a:schemeClr val="tx1">
                    <a:lumMod val="90000"/>
                    <a:lumOff val="10000"/>
                  </a:schemeClr>
                </a:solidFill>
                <a:latin typeface="+mn-lt"/>
              </a:rPr>
              <a:t> and </a:t>
            </a:r>
            <a:r>
              <a:rPr lang="en-US" sz="1400" i="1" cap="none" spc="118" dirty="0" err="1">
                <a:solidFill>
                  <a:schemeClr val="tx1">
                    <a:lumMod val="90000"/>
                    <a:lumOff val="10000"/>
                  </a:schemeClr>
                </a:solidFill>
                <a:latin typeface="+mn-lt"/>
              </a:rPr>
              <a:t>zepto</a:t>
            </a:r>
            <a:r>
              <a:rPr lang="en-US" sz="1400" i="1" cap="none" spc="118" dirty="0">
                <a:solidFill>
                  <a:schemeClr val="tx1">
                    <a:lumMod val="90000"/>
                    <a:lumOff val="10000"/>
                  </a:schemeClr>
                </a:solidFill>
                <a:latin typeface="+mn-lt"/>
              </a:rPr>
              <a:t> together contributing more than 80% to the market. Companies with large product assortment &amp; fastest delivery are identified as clear leaders in the industry. Below are few:</a:t>
            </a:r>
            <a:br>
              <a:rPr lang="en-US" sz="1400" i="1" cap="none" spc="118" dirty="0">
                <a:solidFill>
                  <a:schemeClr val="tx1">
                    <a:lumMod val="90000"/>
                    <a:lumOff val="10000"/>
                  </a:schemeClr>
                </a:solidFill>
                <a:latin typeface="+mn-lt"/>
              </a:rPr>
            </a:br>
            <a:endParaRPr lang="en-US" sz="1400" i="1" cap="none" dirty="0">
              <a:latin typeface="+mn-lt"/>
            </a:endParaRPr>
          </a:p>
        </p:txBody>
      </p:sp>
    </p:spTree>
    <p:extLst>
      <p:ext uri="{BB962C8B-B14F-4D97-AF65-F5344CB8AC3E}">
        <p14:creationId xmlns:p14="http://schemas.microsoft.com/office/powerpoint/2010/main" val="2770659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pic>
        <p:nvPicPr>
          <p:cNvPr id="3074" name="Picture 2" descr="akm-img-a-in.tosshub.com/businesstoday/images/s...">
            <a:extLst>
              <a:ext uri="{FF2B5EF4-FFF2-40B4-BE49-F238E27FC236}">
                <a16:creationId xmlns:a16="http://schemas.microsoft.com/office/drawing/2014/main" id="{D2CF022C-E5C1-4C42-B476-4619047EC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674" y="1058996"/>
            <a:ext cx="904126" cy="7189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F43F620-E042-4495-8A85-39D971920E23}"/>
              </a:ext>
            </a:extLst>
          </p:cNvPr>
          <p:cNvSpPr txBox="1">
            <a:spLocks/>
          </p:cNvSpPr>
          <p:nvPr/>
        </p:nvSpPr>
        <p:spPr>
          <a:xfrm>
            <a:off x="1524000" y="1041400"/>
            <a:ext cx="9144000" cy="11969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0" i="0" u="none" strike="noStrike" kern="1200" cap="none" spc="0" normalizeH="0" baseline="0" noProof="0" dirty="0">
              <a:ln>
                <a:noFill/>
              </a:ln>
              <a:solidFill>
                <a:srgbClr val="000000"/>
              </a:solidFill>
              <a:effectLst/>
              <a:uLnTx/>
              <a:uFillTx/>
              <a:latin typeface="Calibri Light" panose="020F0302020204030204"/>
              <a:ea typeface="+mj-ea"/>
              <a:cs typeface="+mj-cs"/>
            </a:endParaRPr>
          </a:p>
        </p:txBody>
      </p:sp>
      <p:sp>
        <p:nvSpPr>
          <p:cNvPr id="3" name="Subtitle 2">
            <a:extLst>
              <a:ext uri="{FF2B5EF4-FFF2-40B4-BE49-F238E27FC236}">
                <a16:creationId xmlns:a16="http://schemas.microsoft.com/office/drawing/2014/main" id="{F711953D-6B2B-4918-A952-D563048AEC67}"/>
              </a:ext>
            </a:extLst>
          </p:cNvPr>
          <p:cNvSpPr>
            <a:spLocks noGrp="1"/>
          </p:cNvSpPr>
          <p:nvPr>
            <p:ph type="subTitle" idx="1"/>
          </p:nvPr>
        </p:nvSpPr>
        <p:spPr>
          <a:xfrm>
            <a:off x="3452117" y="842481"/>
            <a:ext cx="7767263" cy="5928188"/>
          </a:xfrm>
        </p:spPr>
        <p:txBody>
          <a:bodyPr>
            <a:noAutofit/>
          </a:bodyPr>
          <a:lstStyle/>
          <a:p>
            <a:pPr marL="202311" indent="-202311" algn="just" defTabSz="539496">
              <a:lnSpc>
                <a:spcPct val="100000"/>
              </a:lnSpc>
              <a:spcAft>
                <a:spcPts val="118"/>
              </a:spcAft>
              <a:buFont typeface="Arial" panose="020B0604020202020204" pitchFamily="34" charset="0"/>
              <a:buChar char="•"/>
            </a:pPr>
            <a:r>
              <a:rPr lang="en-US" sz="1800" b="1" i="1" u="sng" kern="1200" cap="none" dirty="0" err="1">
                <a:solidFill>
                  <a:schemeClr val="tx1"/>
                </a:solidFill>
                <a:effectLst/>
                <a:latin typeface="+mn-lt"/>
                <a:ea typeface="+mn-ea"/>
                <a:cs typeface="+mn-cs"/>
              </a:rPr>
              <a:t>Bigbasket</a:t>
            </a:r>
            <a:r>
              <a:rPr lang="en-US" sz="1800" b="1" i="1" u="sng" kern="1200" cap="none" dirty="0">
                <a:solidFill>
                  <a:schemeClr val="tx1"/>
                </a:solidFill>
                <a:effectLst/>
                <a:latin typeface="+mn-lt"/>
                <a:ea typeface="+mn-ea"/>
                <a:cs typeface="+mn-cs"/>
              </a:rPr>
              <a:t>:</a:t>
            </a:r>
            <a:r>
              <a:rPr lang="en-US" sz="1800" i="1" kern="1200" cap="none" dirty="0">
                <a:solidFill>
                  <a:schemeClr val="tx1"/>
                </a:solidFill>
                <a:effectLst/>
                <a:latin typeface="+mn-lt"/>
                <a:ea typeface="+mn-ea"/>
                <a:cs typeface="+mn-cs"/>
              </a:rPr>
              <a:t> one of the largest online grocery platforms in India, offering a wide range of products, including vegetables. They have a presence in several cities across India, including Delhi. They have a strong supply chain network and offer delivery within a few hours.</a:t>
            </a:r>
          </a:p>
          <a:p>
            <a:pPr marL="202311" indent="-202311" algn="just" defTabSz="539496">
              <a:lnSpc>
                <a:spcPct val="100000"/>
              </a:lnSpc>
              <a:spcAft>
                <a:spcPts val="118"/>
              </a:spcAft>
              <a:buFont typeface="Arial" panose="020B0604020202020204" pitchFamily="34" charset="0"/>
              <a:buChar char="•"/>
            </a:pPr>
            <a:r>
              <a:rPr lang="en-US" sz="1800" b="1" i="1" u="sng" kern="1200" cap="none" dirty="0" err="1">
                <a:solidFill>
                  <a:schemeClr val="tx1"/>
                </a:solidFill>
                <a:effectLst/>
                <a:latin typeface="+mn-lt"/>
                <a:ea typeface="+mn-ea"/>
                <a:cs typeface="+mn-cs"/>
              </a:rPr>
              <a:t>Freshtohome</a:t>
            </a:r>
            <a:r>
              <a:rPr lang="en-US" sz="1800" b="1" i="1" u="sng" kern="1200" cap="none" dirty="0">
                <a:solidFill>
                  <a:schemeClr val="tx1"/>
                </a:solidFill>
                <a:effectLst/>
                <a:latin typeface="+mn-lt"/>
                <a:ea typeface="+mn-ea"/>
                <a:cs typeface="+mn-cs"/>
              </a:rPr>
              <a:t>:</a:t>
            </a:r>
            <a:r>
              <a:rPr lang="en-US" sz="1800" i="1" kern="1200" cap="none" dirty="0">
                <a:solidFill>
                  <a:schemeClr val="tx1"/>
                </a:solidFill>
                <a:effectLst/>
                <a:latin typeface="+mn-lt"/>
                <a:ea typeface="+mn-ea"/>
                <a:cs typeface="+mn-cs"/>
              </a:rPr>
              <a:t> started as an online platform for fresh fish and meat delivery, but they recently expanded into the vegetable delivery segment in Delhi. They guarantee delivery within 120 minutes of ordering and offer a wide range of vegetables, including organic and exotic varieties.</a:t>
            </a:r>
          </a:p>
          <a:p>
            <a:pPr marL="202311" indent="-202311" algn="just" defTabSz="539496">
              <a:lnSpc>
                <a:spcPct val="100000"/>
              </a:lnSpc>
              <a:spcAft>
                <a:spcPts val="118"/>
              </a:spcAft>
              <a:buFont typeface="Arial" panose="020B0604020202020204" pitchFamily="34" charset="0"/>
              <a:buChar char="•"/>
            </a:pPr>
            <a:r>
              <a:rPr lang="en-US" sz="1800" b="1" i="1" u="sng" kern="1200" cap="none" dirty="0" err="1">
                <a:solidFill>
                  <a:schemeClr val="tx1"/>
                </a:solidFill>
                <a:effectLst/>
                <a:latin typeface="+mn-lt"/>
                <a:ea typeface="+mn-ea"/>
                <a:cs typeface="+mn-cs"/>
              </a:rPr>
              <a:t>Dunzo</a:t>
            </a:r>
            <a:r>
              <a:rPr lang="en-US" sz="1800" b="1" i="1" u="sng" kern="1200" cap="none" dirty="0">
                <a:solidFill>
                  <a:schemeClr val="tx1"/>
                </a:solidFill>
                <a:effectLst/>
                <a:latin typeface="+mn-lt"/>
                <a:ea typeface="+mn-ea"/>
                <a:cs typeface="+mn-cs"/>
              </a:rPr>
              <a:t>:</a:t>
            </a:r>
            <a:r>
              <a:rPr lang="en-US" sz="1800" i="1" kern="1200" cap="none" dirty="0">
                <a:solidFill>
                  <a:schemeClr val="tx1"/>
                </a:solidFill>
                <a:effectLst/>
                <a:latin typeface="+mn-lt"/>
                <a:ea typeface="+mn-ea"/>
                <a:cs typeface="+mn-cs"/>
              </a:rPr>
              <a:t> a hyperlocal delivery platform that offers a range of services, including vegetable delivery in Delhi. They have a strong delivery network and claim to deliver within 45 minutes of ordering.</a:t>
            </a:r>
          </a:p>
          <a:p>
            <a:pPr marL="202311" indent="-202311" algn="just" defTabSz="539496">
              <a:lnSpc>
                <a:spcPct val="100000"/>
              </a:lnSpc>
              <a:spcAft>
                <a:spcPts val="118"/>
              </a:spcAft>
              <a:buFont typeface="Arial" panose="020B0604020202020204" pitchFamily="34" charset="0"/>
              <a:buChar char="•"/>
            </a:pPr>
            <a:r>
              <a:rPr lang="en-US" sz="1800" b="1" i="1" u="sng" kern="1200" cap="none" dirty="0">
                <a:solidFill>
                  <a:schemeClr val="tx1"/>
                </a:solidFill>
                <a:effectLst/>
                <a:latin typeface="+mn-lt"/>
                <a:ea typeface="+mn-ea"/>
                <a:cs typeface="+mn-cs"/>
              </a:rPr>
              <a:t>Blinkit:</a:t>
            </a:r>
            <a:r>
              <a:rPr lang="en-US" sz="1800" i="1" kern="1200" cap="none" dirty="0">
                <a:solidFill>
                  <a:schemeClr val="tx1"/>
                </a:solidFill>
                <a:effectLst/>
                <a:latin typeface="+mn-lt"/>
                <a:ea typeface="+mn-ea"/>
                <a:cs typeface="+mn-cs"/>
              </a:rPr>
              <a:t> an another major player in the online grocery space, with a presence in several cities across India, including Delhi. They offer a wide range of products, including vegetables, with delivery within a few hours.</a:t>
            </a:r>
          </a:p>
          <a:p>
            <a:pPr marL="202311" indent="-202311" algn="just" defTabSz="539496">
              <a:lnSpc>
                <a:spcPct val="100000"/>
              </a:lnSpc>
              <a:spcAft>
                <a:spcPts val="118"/>
              </a:spcAft>
              <a:buFont typeface="Arial" panose="020B0604020202020204" pitchFamily="34" charset="0"/>
              <a:buChar char="•"/>
            </a:pPr>
            <a:r>
              <a:rPr lang="en-US" sz="1800" b="1" i="1" u="sng" kern="1200" cap="none" dirty="0">
                <a:solidFill>
                  <a:schemeClr val="tx1"/>
                </a:solidFill>
                <a:effectLst/>
                <a:latin typeface="+mn-lt"/>
                <a:ea typeface="+mn-ea"/>
                <a:cs typeface="+mn-cs"/>
              </a:rPr>
              <a:t>Amazon pantry:</a:t>
            </a:r>
            <a:r>
              <a:rPr lang="en-US" sz="1800" i="1" kern="1200" cap="none" dirty="0">
                <a:solidFill>
                  <a:schemeClr val="tx1"/>
                </a:solidFill>
                <a:effectLst/>
              </a:rPr>
              <a:t> a service offered by amazon that allows customers to buy groceries and household essentials. They have a wide range of products, including vegetables, with delivery within a few hours.</a:t>
            </a:r>
            <a:endParaRPr lang="en-US" sz="1800" i="1" cap="none" dirty="0">
              <a:solidFill>
                <a:schemeClr val="tx1"/>
              </a:solidFill>
              <a:effectLst/>
            </a:endParaRPr>
          </a:p>
        </p:txBody>
      </p:sp>
      <p:pic>
        <p:nvPicPr>
          <p:cNvPr id="3076" name="Picture 4" descr="FreshToHome - YouTube">
            <a:extLst>
              <a:ext uri="{FF2B5EF4-FFF2-40B4-BE49-F238E27FC236}">
                <a16:creationId xmlns:a16="http://schemas.microsoft.com/office/drawing/2014/main" id="{F576DBC3-71A0-404E-9436-0BAF27EE1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674" y="2380063"/>
            <a:ext cx="904126" cy="7189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NZO - Rebranding on Behance">
            <a:extLst>
              <a:ext uri="{FF2B5EF4-FFF2-40B4-BE49-F238E27FC236}">
                <a16:creationId xmlns:a16="http://schemas.microsoft.com/office/drawing/2014/main" id="{F7F48BB8-0D2A-4A85-804E-2BADF3F3E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2373" y="3499047"/>
            <a:ext cx="915925" cy="7279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linkit Logo PNG Transparent Background Free Download">
            <a:extLst>
              <a:ext uri="{FF2B5EF4-FFF2-40B4-BE49-F238E27FC236}">
                <a16:creationId xmlns:a16="http://schemas.microsoft.com/office/drawing/2014/main" id="{4D2C35AF-0F52-4767-90DD-DD168864C2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6875" y="4424699"/>
            <a:ext cx="915925" cy="7279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8CE3604-9E40-46C0-BD3B-632B9EF834D7}"/>
              </a:ext>
            </a:extLst>
          </p:cNvPr>
          <p:cNvPicPr>
            <a:picLocks noChangeAspect="1"/>
          </p:cNvPicPr>
          <p:nvPr/>
        </p:nvPicPr>
        <p:blipFill>
          <a:blip r:embed="rId6"/>
          <a:stretch>
            <a:fillRect/>
          </a:stretch>
        </p:blipFill>
        <p:spPr>
          <a:xfrm>
            <a:off x="2436874" y="5552631"/>
            <a:ext cx="915925" cy="727927"/>
          </a:xfrm>
          <a:prstGeom prst="rect">
            <a:avLst/>
          </a:prstGeom>
        </p:spPr>
      </p:pic>
    </p:spTree>
    <p:extLst>
      <p:ext uri="{BB962C8B-B14F-4D97-AF65-F5344CB8AC3E}">
        <p14:creationId xmlns:p14="http://schemas.microsoft.com/office/powerpoint/2010/main" val="400112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20" name="Group 19">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1" name="Group 20">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3"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34"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5"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0"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5"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50"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1"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2"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3"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4"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5"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6"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7"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8"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59"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22" name="Group 21">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3"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4"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07E6707E-53B3-4EB8-94CC-03940B0F7B6B}"/>
              </a:ext>
            </a:extLst>
          </p:cNvPr>
          <p:cNvSpPr>
            <a:spLocks noGrp="1"/>
          </p:cNvSpPr>
          <p:nvPr>
            <p:ph type="ctrTitle"/>
          </p:nvPr>
        </p:nvSpPr>
        <p:spPr>
          <a:xfrm>
            <a:off x="1141413" y="133564"/>
            <a:ext cx="10294938" cy="1127893"/>
          </a:xfrm>
        </p:spPr>
        <p:txBody>
          <a:bodyPr vert="horz" lIns="91440" tIns="45720" rIns="91440" bIns="45720" rtlCol="0" anchor="ctr">
            <a:noAutofit/>
          </a:bodyPr>
          <a:lstStyle/>
          <a:p>
            <a:r>
              <a:rPr lang="en-US" sz="2800" b="1" u="sng" spc="-309" dirty="0">
                <a:effectLst>
                  <a:outerShdw blurRad="469900" dist="342900" dir="5400000" sy="-20000" rotWithShape="0">
                    <a:prstClr val="black">
                      <a:alpha val="66000"/>
                    </a:prstClr>
                  </a:outerShdw>
                </a:effectLst>
                <a:latin typeface="Calibri" panose="020F0502020204030204" pitchFamily="34" charset="0"/>
                <a:ea typeface="Calibri" panose="020F0502020204030204" pitchFamily="34" charset="0"/>
                <a:cs typeface="Calibri" panose="020F0502020204030204" pitchFamily="34" charset="0"/>
              </a:rPr>
              <a:t>8.3. The key  challenges  faced by the quick commerce vegetable business in Delhi</a:t>
            </a:r>
            <a:endParaRPr lang="en-US" sz="2800" b="1" u="sng" dirty="0">
              <a:latin typeface="Calibri" panose="020F0502020204030204" pitchFamily="34" charset="0"/>
              <a:ea typeface="Calibri" panose="020F0502020204030204" pitchFamily="34" charset="0"/>
              <a:cs typeface="Calibri" panose="020F0502020204030204" pitchFamily="34" charset="0"/>
            </a:endParaRPr>
          </a:p>
        </p:txBody>
      </p:sp>
      <p:sp>
        <p:nvSpPr>
          <p:cNvPr id="9" name="Flowchart: Alternate Process 8">
            <a:extLst>
              <a:ext uri="{FF2B5EF4-FFF2-40B4-BE49-F238E27FC236}">
                <a16:creationId xmlns:a16="http://schemas.microsoft.com/office/drawing/2014/main" id="{050E9A6C-2B07-4AB2-AABD-54293E275966}"/>
              </a:ext>
            </a:extLst>
          </p:cNvPr>
          <p:cNvSpPr/>
          <p:nvPr/>
        </p:nvSpPr>
        <p:spPr>
          <a:xfrm>
            <a:off x="1195654" y="1214487"/>
            <a:ext cx="1523681" cy="573364"/>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6757">
              <a:spcAft>
                <a:spcPts val="482"/>
              </a:spcAft>
            </a:pPr>
            <a:r>
              <a:rPr lang="en-US" sz="1300" kern="1200" dirty="0">
                <a:solidFill>
                  <a:srgbClr val="000000"/>
                </a:solidFill>
                <a:latin typeface="Calibri" panose="020F0502020204030204" pitchFamily="34" charset="0"/>
                <a:ea typeface="Calibri" panose="020F0502020204030204" pitchFamily="34" charset="0"/>
                <a:cs typeface="Calibri" panose="020F0502020204030204" pitchFamily="34" charset="0"/>
              </a:rPr>
              <a:t>Packaging Issues</a:t>
            </a:r>
            <a:endPar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Flowchart: Alternate Process 9">
            <a:extLst>
              <a:ext uri="{FF2B5EF4-FFF2-40B4-BE49-F238E27FC236}">
                <a16:creationId xmlns:a16="http://schemas.microsoft.com/office/drawing/2014/main" id="{77DA608A-8324-47AF-AC5F-449A40BA7132}"/>
              </a:ext>
            </a:extLst>
          </p:cNvPr>
          <p:cNvSpPr/>
          <p:nvPr/>
        </p:nvSpPr>
        <p:spPr>
          <a:xfrm>
            <a:off x="3467810" y="1214487"/>
            <a:ext cx="1518618" cy="591860"/>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6757">
              <a:spcAft>
                <a:spcPts val="482"/>
              </a:spcAft>
            </a:pPr>
            <a:r>
              <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rPr>
              <a:t>Logistics / Delivery</a:t>
            </a:r>
          </a:p>
        </p:txBody>
      </p:sp>
      <p:sp>
        <p:nvSpPr>
          <p:cNvPr id="11" name="Flowchart: Alternate Process 10">
            <a:extLst>
              <a:ext uri="{FF2B5EF4-FFF2-40B4-BE49-F238E27FC236}">
                <a16:creationId xmlns:a16="http://schemas.microsoft.com/office/drawing/2014/main" id="{5F712B3C-E91C-4083-B2A6-CCDEFA27A94C}"/>
              </a:ext>
            </a:extLst>
          </p:cNvPr>
          <p:cNvSpPr/>
          <p:nvPr/>
        </p:nvSpPr>
        <p:spPr>
          <a:xfrm>
            <a:off x="5679632" y="1227647"/>
            <a:ext cx="1518618" cy="583870"/>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6757">
              <a:spcAft>
                <a:spcPts val="482"/>
              </a:spcAft>
            </a:pPr>
            <a:r>
              <a:rPr lang="en-US" sz="1300" kern="1200" dirty="0">
                <a:solidFill>
                  <a:srgbClr val="000000"/>
                </a:solidFill>
                <a:latin typeface="Calibri" panose="020F0502020204030204" pitchFamily="34" charset="0"/>
                <a:ea typeface="Calibri" panose="020F0502020204030204" pitchFamily="34" charset="0"/>
                <a:cs typeface="Calibri" panose="020F0502020204030204" pitchFamily="34" charset="0"/>
              </a:rPr>
              <a:t>Quality control</a:t>
            </a:r>
            <a:endPar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Flowchart: Alternate Process 11">
            <a:extLst>
              <a:ext uri="{FF2B5EF4-FFF2-40B4-BE49-F238E27FC236}">
                <a16:creationId xmlns:a16="http://schemas.microsoft.com/office/drawing/2014/main" id="{74BD895B-C7C9-44DF-9530-82B67F38EC4A}"/>
              </a:ext>
            </a:extLst>
          </p:cNvPr>
          <p:cNvSpPr/>
          <p:nvPr/>
        </p:nvSpPr>
        <p:spPr>
          <a:xfrm>
            <a:off x="7646996" y="1204934"/>
            <a:ext cx="1518618" cy="590463"/>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6757">
              <a:spcAft>
                <a:spcPts val="482"/>
              </a:spcAft>
            </a:pPr>
            <a:r>
              <a:rPr lang="en-US" sz="1300" kern="1200" dirty="0">
                <a:solidFill>
                  <a:srgbClr val="000000"/>
                </a:solidFill>
                <a:latin typeface="Calibri" panose="020F0502020204030204" pitchFamily="34" charset="0"/>
                <a:ea typeface="Calibri" panose="020F0502020204030204" pitchFamily="34" charset="0"/>
                <a:cs typeface="Calibri" panose="020F0502020204030204" pitchFamily="34" charset="0"/>
              </a:rPr>
              <a:t>Price competition</a:t>
            </a:r>
            <a:endPar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Flowchart: Alternate Process 12">
            <a:extLst>
              <a:ext uri="{FF2B5EF4-FFF2-40B4-BE49-F238E27FC236}">
                <a16:creationId xmlns:a16="http://schemas.microsoft.com/office/drawing/2014/main" id="{39FF60B4-47DA-4798-8ADD-AF368022B4FA}"/>
              </a:ext>
            </a:extLst>
          </p:cNvPr>
          <p:cNvSpPr/>
          <p:nvPr/>
        </p:nvSpPr>
        <p:spPr>
          <a:xfrm>
            <a:off x="9828384" y="1193434"/>
            <a:ext cx="1518618" cy="589872"/>
          </a:xfrm>
          <a:prstGeom prst="flowChartAlternateProcess">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16757">
              <a:spcAft>
                <a:spcPts val="482"/>
              </a:spcAft>
            </a:pPr>
            <a:r>
              <a:rPr lang="en-US" sz="1300" kern="1200" dirty="0">
                <a:solidFill>
                  <a:srgbClr val="000000"/>
                </a:solidFill>
                <a:latin typeface="Calibri" panose="020F0502020204030204" pitchFamily="34" charset="0"/>
                <a:ea typeface="Calibri" panose="020F0502020204030204" pitchFamily="34" charset="0"/>
                <a:cs typeface="Calibri" panose="020F0502020204030204" pitchFamily="34" charset="0"/>
              </a:rPr>
              <a:t>Seasonal fluctuations</a:t>
            </a:r>
            <a:endParaRPr lang="en-US" sz="1300" dirty="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6B395273-65F4-49DB-8870-A59F946ACEDF}"/>
              </a:ext>
            </a:extLst>
          </p:cNvPr>
          <p:cNvSpPr/>
          <p:nvPr/>
        </p:nvSpPr>
        <p:spPr>
          <a:xfrm>
            <a:off x="1273176" y="2022310"/>
            <a:ext cx="10182224" cy="4524315"/>
          </a:xfrm>
          <a:prstGeom prst="rect">
            <a:avLst/>
          </a:prstGeom>
        </p:spPr>
        <p:txBody>
          <a:bodyPr wrap="square">
            <a:spAutoFit/>
          </a:bodyPr>
          <a:lstStyle/>
          <a:p>
            <a:r>
              <a:rPr lang="en-US" dirty="0"/>
              <a:t>Conclusion:</a:t>
            </a:r>
          </a:p>
          <a:p>
            <a:endParaRPr lang="en-US" dirty="0"/>
          </a:p>
          <a:p>
            <a:r>
              <a:rPr lang="en-US" dirty="0"/>
              <a:t>1. Packaging is crucial for maintaining the freshness and shelf life of products. Distributors should prioritize proper packaging to ensure customers receive fresh items consistently.</a:t>
            </a:r>
          </a:p>
          <a:p>
            <a:endParaRPr lang="en-US" dirty="0"/>
          </a:p>
          <a:p>
            <a:r>
              <a:rPr lang="en-US" dirty="0"/>
              <a:t>2. Timely delivery in a congested city like Delhi is essential for customer satisfaction. Traffic and logistics challenges need to be addressed to ensure prompt delivery of fresh vegetables.</a:t>
            </a:r>
          </a:p>
          <a:p>
            <a:endParaRPr lang="en-US" dirty="0"/>
          </a:p>
          <a:p>
            <a:r>
              <a:rPr lang="en-US" dirty="0"/>
              <a:t>3. Ensuring the quality and freshness of delivered vegetables is a major challenge. Any mishandling or delays can lead to spoilage and customer dissatisfaction, impacting the business.</a:t>
            </a:r>
          </a:p>
          <a:p>
            <a:endParaRPr lang="en-US" dirty="0"/>
          </a:p>
          <a:p>
            <a:r>
              <a:rPr lang="en-US" dirty="0"/>
              <a:t>4. The Q-commerce vegetable business in Delhi faces intense competition, requiring businesses to offer competitive prices while maintaining profit margins.</a:t>
            </a:r>
          </a:p>
          <a:p>
            <a:endParaRPr lang="en-US" dirty="0"/>
          </a:p>
          <a:p>
            <a:r>
              <a:rPr lang="en-US" dirty="0"/>
              <a:t>5. Seasonal variations in vegetable availability and prices add complexity to the business. Effective inventory management and pricing strategies are necessary to navigate these fluctuations successfully.</a:t>
            </a:r>
          </a:p>
        </p:txBody>
      </p:sp>
    </p:spTree>
    <p:extLst>
      <p:ext uri="{BB962C8B-B14F-4D97-AF65-F5344CB8AC3E}">
        <p14:creationId xmlns:p14="http://schemas.microsoft.com/office/powerpoint/2010/main" val="2250834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5185-50F0-73F1-F5BE-E0236494CE04}"/>
              </a:ext>
            </a:extLst>
          </p:cNvPr>
          <p:cNvSpPr>
            <a:spLocks noGrp="1"/>
          </p:cNvSpPr>
          <p:nvPr>
            <p:ph type="title"/>
          </p:nvPr>
        </p:nvSpPr>
        <p:spPr>
          <a:xfrm>
            <a:off x="1141413" y="618518"/>
            <a:ext cx="9905998" cy="1478570"/>
          </a:xfrm>
        </p:spPr>
        <p:txBody>
          <a:bodyPr>
            <a:normAutofit/>
          </a:bodyPr>
          <a:lstStyle/>
          <a:p>
            <a:r>
              <a:rPr lang="en-US" b="1" u="sng" dirty="0">
                <a:latin typeface="Calibri" panose="020F0502020204030204" pitchFamily="34" charset="0"/>
                <a:ea typeface="Calibri" panose="020F0502020204030204" pitchFamily="34" charset="0"/>
                <a:cs typeface="Calibri" panose="020F0502020204030204" pitchFamily="34" charset="0"/>
              </a:rPr>
              <a:t>Problem Statement</a:t>
            </a:r>
          </a:p>
        </p:txBody>
      </p:sp>
      <p:graphicFrame>
        <p:nvGraphicFramePr>
          <p:cNvPr id="5" name="Content Placeholder 2">
            <a:extLst>
              <a:ext uri="{FF2B5EF4-FFF2-40B4-BE49-F238E27FC236}">
                <a16:creationId xmlns:a16="http://schemas.microsoft.com/office/drawing/2014/main" id="{B089FD92-6F17-DEC8-2E2A-21BBB1EB3FDC}"/>
              </a:ext>
            </a:extLst>
          </p:cNvPr>
          <p:cNvGraphicFramePr>
            <a:graphicFrameLocks noGrp="1"/>
          </p:cNvGraphicFramePr>
          <p:nvPr>
            <p:ph idx="1"/>
            <p:extLst>
              <p:ext uri="{D42A27DB-BD31-4B8C-83A1-F6EECF244321}">
                <p14:modId xmlns:p14="http://schemas.microsoft.com/office/powerpoint/2010/main" val="753368510"/>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0853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D900D63B-F223-49A4-9380-126D993F10EE}"/>
              </a:ext>
            </a:extLst>
          </p:cNvPr>
          <p:cNvSpPr txBox="1">
            <a:spLocks/>
          </p:cNvSpPr>
          <p:nvPr/>
        </p:nvSpPr>
        <p:spPr>
          <a:xfrm>
            <a:off x="1019015" y="746125"/>
            <a:ext cx="3059969" cy="193543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marL="0" marR="0" lvl="0" indent="0" fontAlgn="auto">
              <a:lnSpc>
                <a:spcPct val="90000"/>
              </a:lnSpc>
              <a:spcAft>
                <a:spcPts val="600"/>
              </a:spcAft>
              <a:buClrTx/>
              <a:buSzTx/>
              <a:tabLst/>
              <a:defRPr/>
            </a:pPr>
            <a:r>
              <a:rPr kumimoji="0" lang="en-US" sz="3600" b="1" i="0" u="sng" strike="noStrike" cap="all" spc="-50" normalizeH="0" noProof="0" dirty="0">
                <a:ln>
                  <a:noFill/>
                </a:ln>
                <a:solidFill>
                  <a:schemeClr val="tx1"/>
                </a:solidFill>
                <a:effectLst/>
                <a:uLnTx/>
                <a:uFillTx/>
              </a:rPr>
              <a:t>8.4. the key success factors for the quick commerce vegetable business in Delhi</a:t>
            </a:r>
          </a:p>
        </p:txBody>
      </p:sp>
      <p:sp>
        <p:nvSpPr>
          <p:cNvPr id="3" name="Subtitle 2">
            <a:extLst>
              <a:ext uri="{FF2B5EF4-FFF2-40B4-BE49-F238E27FC236}">
                <a16:creationId xmlns:a16="http://schemas.microsoft.com/office/drawing/2014/main" id="{5602EDFD-E3C5-4339-86BD-370608B4A498}"/>
              </a:ext>
            </a:extLst>
          </p:cNvPr>
          <p:cNvSpPr>
            <a:spLocks noGrp="1"/>
          </p:cNvSpPr>
          <p:nvPr>
            <p:ph type="subTitle" idx="1"/>
          </p:nvPr>
        </p:nvSpPr>
        <p:spPr>
          <a:xfrm>
            <a:off x="5215466" y="474663"/>
            <a:ext cx="6557431" cy="5908673"/>
          </a:xfrm>
        </p:spPr>
        <p:txBody>
          <a:bodyPr vert="horz" lIns="91440" tIns="45720" rIns="91440" bIns="45720" rtlCol="0">
            <a:normAutofit lnSpcReduction="10000"/>
          </a:bodyPr>
          <a:lstStyle/>
          <a:p>
            <a:pPr indent="-228600">
              <a:lnSpc>
                <a:spcPct val="110000"/>
              </a:lnSpc>
              <a:buFont typeface="Arial" panose="020B0604020202020204" pitchFamily="34" charset="0"/>
              <a:buChar char="•"/>
            </a:pPr>
            <a:r>
              <a:rPr lang="en-US" sz="1400" b="1" cap="none" dirty="0">
                <a:solidFill>
                  <a:schemeClr val="tx1"/>
                </a:solidFill>
              </a:rPr>
              <a:t>Location: </a:t>
            </a:r>
            <a:r>
              <a:rPr lang="en-US" sz="1400" cap="none" dirty="0">
                <a:solidFill>
                  <a:schemeClr val="tx1"/>
                </a:solidFill>
              </a:rPr>
              <a:t>The outlet’s location is a critical success factor for the q-commerce vegetable business in Delhi. The outlets must be strategically located in areas with high population density, easy accessibility, and good transportation infrastructure.    </a:t>
            </a:r>
          </a:p>
          <a:p>
            <a:pPr indent="-228600">
              <a:lnSpc>
                <a:spcPct val="110000"/>
              </a:lnSpc>
              <a:buFont typeface="Arial" panose="020B0604020202020204" pitchFamily="34" charset="0"/>
              <a:buChar char="•"/>
            </a:pPr>
            <a:r>
              <a:rPr lang="en-US" sz="1400" b="1" cap="none" dirty="0">
                <a:solidFill>
                  <a:schemeClr val="tx1"/>
                </a:solidFill>
              </a:rPr>
              <a:t>Quality of products: </a:t>
            </a:r>
            <a:r>
              <a:rPr lang="en-US" sz="1400" cap="none" dirty="0">
                <a:solidFill>
                  <a:schemeClr val="tx1"/>
                </a:solidFill>
              </a:rPr>
              <a:t>It</a:t>
            </a:r>
            <a:r>
              <a:rPr lang="en-US" sz="1400" b="1" cap="none" dirty="0">
                <a:solidFill>
                  <a:schemeClr val="tx1"/>
                </a:solidFill>
              </a:rPr>
              <a:t> </a:t>
            </a:r>
            <a:r>
              <a:rPr lang="en-US" sz="1400" cap="none" dirty="0">
                <a:solidFill>
                  <a:schemeClr val="tx1"/>
                </a:solidFill>
              </a:rPr>
              <a:t>is paramount in the q-commerce vegetable business. Green veggies sources fresh vegetables directly from the farmers, which ensures that the products are of high quality and meet the customers' expectations. Consistency in quality is crucial for building customer loyalty.    </a:t>
            </a:r>
          </a:p>
          <a:p>
            <a:pPr indent="-228600">
              <a:lnSpc>
                <a:spcPct val="110000"/>
              </a:lnSpc>
              <a:buFont typeface="Arial" panose="020B0604020202020204" pitchFamily="34" charset="0"/>
              <a:buChar char="•"/>
            </a:pPr>
            <a:r>
              <a:rPr lang="en-US" sz="1400" b="1" cap="none" dirty="0">
                <a:solidFill>
                  <a:schemeClr val="tx1"/>
                </a:solidFill>
              </a:rPr>
              <a:t>Speed of delivery: </a:t>
            </a:r>
            <a:r>
              <a:rPr lang="en-US" sz="1400" cap="none" dirty="0">
                <a:solidFill>
                  <a:schemeClr val="tx1"/>
                </a:solidFill>
              </a:rPr>
              <a:t>The speed delivery is the most critical success factor in the q-commerce vegetable business. Customers expect their orders to be delivered within 10-15 minutes, and any delay can lead to customer dissatisfaction. Green veggies uses advanced logistics technology and optimized routes to ensure speedy delivery. </a:t>
            </a:r>
          </a:p>
          <a:p>
            <a:pPr indent="-228600">
              <a:lnSpc>
                <a:spcPct val="110000"/>
              </a:lnSpc>
              <a:buFont typeface="Arial" panose="020B0604020202020204" pitchFamily="34" charset="0"/>
              <a:buChar char="•"/>
            </a:pPr>
            <a:r>
              <a:rPr lang="en-US" sz="1400" b="1" cap="none" dirty="0">
                <a:solidFill>
                  <a:schemeClr val="tx1"/>
                </a:solidFill>
              </a:rPr>
              <a:t>Competitive pricing: </a:t>
            </a:r>
            <a:r>
              <a:rPr lang="en-US" sz="1400" cap="none" dirty="0">
                <a:solidFill>
                  <a:schemeClr val="tx1"/>
                </a:solidFill>
              </a:rPr>
              <a:t>In a highly competitive market, pricing is a critical success factor. Green veggies offers competitive pricing to attract price-sensitive customers. The business has a transparent pricing policy, and customers are charged based on the weight of the vegetables they purchase.    </a:t>
            </a:r>
          </a:p>
          <a:p>
            <a:pPr indent="-228600">
              <a:lnSpc>
                <a:spcPct val="110000"/>
              </a:lnSpc>
              <a:buFont typeface="Arial" panose="020B0604020202020204" pitchFamily="34" charset="0"/>
              <a:buChar char="•"/>
            </a:pPr>
            <a:r>
              <a:rPr lang="en-US" sz="1400" b="1" cap="none" dirty="0">
                <a:solidFill>
                  <a:schemeClr val="tx1"/>
                </a:solidFill>
              </a:rPr>
              <a:t>Customer service: </a:t>
            </a:r>
            <a:r>
              <a:rPr lang="en-US" sz="1400" cap="none" dirty="0">
                <a:solidFill>
                  <a:schemeClr val="tx1"/>
                </a:solidFill>
              </a:rPr>
              <a:t>Providing excellent customer service is crucial for building customer loyalty. Green veggies has a team of well-trained customer service executives who are available 24/7 to handle customer queries and complaints. The business also offers a money-back guarantee if the customers are not satisfied with the quality of the products.</a:t>
            </a:r>
          </a:p>
          <a:p>
            <a:pPr indent="-228600">
              <a:lnSpc>
                <a:spcPct val="110000"/>
              </a:lnSpc>
              <a:buFont typeface="Arial" panose="020B0604020202020204" pitchFamily="34" charset="0"/>
              <a:buChar char="•"/>
            </a:pPr>
            <a:r>
              <a:rPr lang="en-US" sz="1400" b="1" cap="none" dirty="0">
                <a:solidFill>
                  <a:schemeClr val="tx1"/>
                </a:solidFill>
              </a:rPr>
              <a:t>Technology: </a:t>
            </a:r>
            <a:r>
              <a:rPr lang="en-US" sz="1400" cap="none" dirty="0">
                <a:solidFill>
                  <a:schemeClr val="tx1"/>
                </a:solidFill>
              </a:rPr>
              <a:t>It plays a significant role in the q-commerce vegetable business. Green veggies uses advanced logistics technology to optimize routes, track orders, and manage inventory. The business also has a user-friendly mobile application that allows customers to place orders and track their delivery status.</a:t>
            </a:r>
          </a:p>
        </p:txBody>
      </p:sp>
      <p:sp>
        <p:nvSpPr>
          <p:cNvPr id="4" name="Rectangle 3">
            <a:extLst>
              <a:ext uri="{FF2B5EF4-FFF2-40B4-BE49-F238E27FC236}">
                <a16:creationId xmlns:a16="http://schemas.microsoft.com/office/drawing/2014/main" id="{8F135762-47D2-4B51-9F5B-7A40B6193EB4}"/>
              </a:ext>
            </a:extLst>
          </p:cNvPr>
          <p:cNvSpPr/>
          <p:nvPr/>
        </p:nvSpPr>
        <p:spPr>
          <a:xfrm>
            <a:off x="1019015" y="3298004"/>
            <a:ext cx="3116418" cy="3046988"/>
          </a:xfrm>
          <a:prstGeom prst="rect">
            <a:avLst/>
          </a:prstGeom>
        </p:spPr>
        <p:txBody>
          <a:bodyPr wrap="square">
            <a:spAutoFit/>
          </a:bodyPr>
          <a:lstStyle/>
          <a:p>
            <a:pPr marL="0" marR="0" lvl="0" indent="0" algn="just" defTabSz="457200" rtl="0" eaLnBrk="1" fontAlgn="auto" latinLnBrk="0" hangingPunct="1">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Calibri" panose="020F0502020204030204"/>
                <a:ea typeface="+mn-ea"/>
                <a:cs typeface="+mn-cs"/>
              </a:rPr>
              <a:t>Conclusion: </a:t>
            </a:r>
            <a:r>
              <a:rPr kumimoji="0" lang="en-US" sz="1600" b="0" i="0" u="none" strike="noStrike" kern="1200" cap="none" spc="0" normalizeH="0" baseline="0" noProof="0" dirty="0">
                <a:ln>
                  <a:noFill/>
                </a:ln>
                <a:effectLst/>
                <a:uLnTx/>
                <a:uFillTx/>
                <a:latin typeface="Calibri" panose="020F0502020204030204"/>
                <a:ea typeface="+mn-ea"/>
                <a:cs typeface="+mn-cs"/>
              </a:rPr>
              <a:t>The key success factors for the Q-commerce vegetable business in Delhi include strategic location, high-quality products, speedy </a:t>
            </a:r>
            <a:r>
              <a:rPr kumimoji="0" lang="en-US" sz="1600" i="0" u="none" strike="noStrike" kern="1200" cap="none" spc="0" normalizeH="0" baseline="0" noProof="0" dirty="0">
                <a:ln>
                  <a:noFill/>
                </a:ln>
                <a:effectLst/>
                <a:uLnTx/>
                <a:uFillTx/>
                <a:latin typeface="Calibri" panose="020F0502020204030204"/>
                <a:ea typeface="+mn-ea"/>
                <a:cs typeface="+mn-cs"/>
              </a:rPr>
              <a:t>delivery, competitive pricing, excellent </a:t>
            </a:r>
            <a:r>
              <a:rPr kumimoji="0" lang="en-US" sz="1600" b="0" i="0" u="none" strike="noStrike" kern="1200" cap="none" spc="0" normalizeH="0" baseline="0" noProof="0" dirty="0">
                <a:ln>
                  <a:noFill/>
                </a:ln>
                <a:effectLst/>
                <a:uLnTx/>
                <a:uFillTx/>
                <a:latin typeface="Calibri" panose="020F0502020204030204"/>
                <a:ea typeface="+mn-ea"/>
                <a:cs typeface="+mn-cs"/>
              </a:rPr>
              <a:t>customer service, and the use of advanced technology. By focusing on these factors, businesses can create a competitive advantage and succeed in the Q-commerce vegetable industry in Delhi.</a:t>
            </a:r>
          </a:p>
        </p:txBody>
      </p:sp>
    </p:spTree>
    <p:extLst>
      <p:ext uri="{BB962C8B-B14F-4D97-AF65-F5344CB8AC3E}">
        <p14:creationId xmlns:p14="http://schemas.microsoft.com/office/powerpoint/2010/main" val="354602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04916-BC1E-4518-B566-1DD865569DA7}"/>
              </a:ext>
            </a:extLst>
          </p:cNvPr>
          <p:cNvSpPr>
            <a:spLocks noGrp="1"/>
          </p:cNvSpPr>
          <p:nvPr>
            <p:ph type="ctrTitle"/>
          </p:nvPr>
        </p:nvSpPr>
        <p:spPr>
          <a:xfrm>
            <a:off x="1019015" y="903287"/>
            <a:ext cx="2861531" cy="2371725"/>
          </a:xfrm>
        </p:spPr>
        <p:txBody>
          <a:bodyPr vert="horz" lIns="91440" tIns="45720" rIns="91440" bIns="45720" rtlCol="0" anchor="ctr">
            <a:normAutofit/>
          </a:bodyPr>
          <a:lstStyle/>
          <a:p>
            <a:r>
              <a:rPr lang="en-US" sz="2000" b="1" u="sng" dirty="0">
                <a:effectLst>
                  <a:outerShdw blurRad="38100" dist="38100" dir="2700000" algn="tl">
                    <a:srgbClr val="000000">
                      <a:alpha val="43137"/>
                    </a:srgbClr>
                  </a:outerShdw>
                </a:effectLst>
              </a:rPr>
              <a:t>8.5. The quick commerce vegetable business in Delhi leverage technology to improve their operations and customer experience</a:t>
            </a:r>
          </a:p>
        </p:txBody>
      </p:sp>
      <p:sp>
        <p:nvSpPr>
          <p:cNvPr id="3" name="Subtitle 2">
            <a:extLst>
              <a:ext uri="{FF2B5EF4-FFF2-40B4-BE49-F238E27FC236}">
                <a16:creationId xmlns:a16="http://schemas.microsoft.com/office/drawing/2014/main" id="{1B65049B-1DF4-42D9-A16C-1C58DA75D800}"/>
              </a:ext>
            </a:extLst>
          </p:cNvPr>
          <p:cNvSpPr>
            <a:spLocks noGrp="1"/>
          </p:cNvSpPr>
          <p:nvPr>
            <p:ph type="subTitle" idx="1"/>
          </p:nvPr>
        </p:nvSpPr>
        <p:spPr>
          <a:xfrm>
            <a:off x="4999734" y="267128"/>
            <a:ext cx="6820791" cy="6328935"/>
          </a:xfrm>
        </p:spPr>
        <p:txBody>
          <a:bodyPr vert="horz" lIns="91440" tIns="45720" rIns="91440" bIns="45720" rtlCol="0">
            <a:normAutofit/>
          </a:bodyPr>
          <a:lstStyle/>
          <a:p>
            <a:pPr indent="-228600">
              <a:lnSpc>
                <a:spcPct val="110000"/>
              </a:lnSpc>
              <a:buFont typeface="Arial" panose="020B0604020202020204" pitchFamily="34" charset="0"/>
              <a:buChar char="•"/>
            </a:pPr>
            <a:r>
              <a:rPr lang="en-US" sz="1600" b="1" cap="none" dirty="0">
                <a:solidFill>
                  <a:schemeClr val="tx1"/>
                </a:solidFill>
              </a:rPr>
              <a:t>Mobile applications: </a:t>
            </a:r>
            <a:r>
              <a:rPr lang="en-US" sz="1600" cap="none" dirty="0">
                <a:solidFill>
                  <a:schemeClr val="tx1"/>
                </a:solidFill>
              </a:rPr>
              <a:t>q-commerce vegetable businesses can develop user-friendly mobile applications that allow customers to place orders, track their delivery status, and make payments. This will make the ordering process more convenient for customers and reduce the workload of the business.    </a:t>
            </a:r>
          </a:p>
          <a:p>
            <a:pPr indent="-228600">
              <a:lnSpc>
                <a:spcPct val="110000"/>
              </a:lnSpc>
              <a:buFont typeface="Arial" panose="020B0604020202020204" pitchFamily="34" charset="0"/>
              <a:buChar char="•"/>
            </a:pPr>
            <a:r>
              <a:rPr lang="en-US" sz="1600" b="1" cap="none" dirty="0">
                <a:solidFill>
                  <a:schemeClr val="tx1"/>
                </a:solidFill>
              </a:rPr>
              <a:t>Logistics technology: </a:t>
            </a:r>
            <a:r>
              <a:rPr lang="en-US" sz="1600" cap="none" dirty="0">
                <a:solidFill>
                  <a:schemeClr val="tx1"/>
                </a:solidFill>
              </a:rPr>
              <a:t>advanced logistics technology can be used to optimize routes, track orders, and manage inventory. Q-commerce businesses can use this technology to ensure speedy delivery, reduce wastage, and improve operational efficiency.    </a:t>
            </a:r>
          </a:p>
          <a:p>
            <a:pPr indent="-228600">
              <a:lnSpc>
                <a:spcPct val="110000"/>
              </a:lnSpc>
              <a:buFont typeface="Arial" panose="020B0604020202020204" pitchFamily="34" charset="0"/>
              <a:buChar char="•"/>
            </a:pPr>
            <a:r>
              <a:rPr lang="en-US" sz="1600" b="1" cap="none" dirty="0">
                <a:solidFill>
                  <a:schemeClr val="tx1"/>
                </a:solidFill>
              </a:rPr>
              <a:t>Lot sensors: </a:t>
            </a:r>
            <a:r>
              <a:rPr lang="en-US" sz="1600" cap="none" dirty="0">
                <a:solidFill>
                  <a:schemeClr val="tx1"/>
                </a:solidFill>
              </a:rPr>
              <a:t>internet of things (</a:t>
            </a:r>
            <a:r>
              <a:rPr lang="en-US" sz="1600" cap="none" dirty="0" err="1">
                <a:solidFill>
                  <a:schemeClr val="tx1"/>
                </a:solidFill>
              </a:rPr>
              <a:t>iot</a:t>
            </a:r>
            <a:r>
              <a:rPr lang="en-US" sz="1600" cap="none" dirty="0">
                <a:solidFill>
                  <a:schemeClr val="tx1"/>
                </a:solidFill>
              </a:rPr>
              <a:t>) sensors can be used to monitor the quality of vegetables during transportation and storage. This will ensure that the products are of high quality and meet the customers' expectations.    </a:t>
            </a:r>
          </a:p>
          <a:p>
            <a:pPr indent="-228600">
              <a:lnSpc>
                <a:spcPct val="110000"/>
              </a:lnSpc>
              <a:buFont typeface="Arial" panose="020B0604020202020204" pitchFamily="34" charset="0"/>
              <a:buChar char="•"/>
            </a:pPr>
            <a:r>
              <a:rPr lang="en-US" sz="1600" b="1" cap="none" dirty="0">
                <a:solidFill>
                  <a:schemeClr val="tx1"/>
                </a:solidFill>
              </a:rPr>
              <a:t>Chatbots: </a:t>
            </a:r>
            <a:r>
              <a:rPr lang="en-US" sz="1600" cap="none" dirty="0">
                <a:solidFill>
                  <a:schemeClr val="tx1"/>
                </a:solidFill>
              </a:rPr>
              <a:t>q-commerce businesses can use chatbots to handle customer queries and complaints. This will reduce the workload of the customer service team and provide customers with an instant response.    </a:t>
            </a:r>
          </a:p>
          <a:p>
            <a:pPr indent="-228600">
              <a:lnSpc>
                <a:spcPct val="110000"/>
              </a:lnSpc>
              <a:buFont typeface="Arial" panose="020B0604020202020204" pitchFamily="34" charset="0"/>
              <a:buChar char="•"/>
            </a:pPr>
            <a:r>
              <a:rPr lang="en-US" sz="1600" b="1" cap="none" dirty="0">
                <a:solidFill>
                  <a:schemeClr val="tx1"/>
                </a:solidFill>
              </a:rPr>
              <a:t>Predictive analytics: </a:t>
            </a:r>
            <a:r>
              <a:rPr lang="en-US" sz="1600" cap="none" dirty="0">
                <a:solidFill>
                  <a:schemeClr val="tx1"/>
                </a:solidFill>
              </a:rPr>
              <a:t>predictive analytics can be used to forecast demand, plan inventory, and manage pricing. This will help q-commerce businesses to optimize their operations, reduce costs, and improve profitability.    </a:t>
            </a:r>
          </a:p>
          <a:p>
            <a:pPr indent="-228600">
              <a:lnSpc>
                <a:spcPct val="110000"/>
              </a:lnSpc>
              <a:buFont typeface="Arial" panose="020B0604020202020204" pitchFamily="34" charset="0"/>
              <a:buChar char="•"/>
            </a:pPr>
            <a:r>
              <a:rPr lang="en-US" sz="1600" b="1" cap="none" dirty="0">
                <a:solidFill>
                  <a:schemeClr val="tx1"/>
                </a:solidFill>
              </a:rPr>
              <a:t>Social media: </a:t>
            </a:r>
            <a:r>
              <a:rPr lang="en-US" sz="1600" cap="none" dirty="0">
                <a:solidFill>
                  <a:schemeClr val="tx1"/>
                </a:solidFill>
              </a:rPr>
              <a:t>q-commerce businesses can use social media platforms to engage with customers, promote their products, and offer discounts. This will increase brand awareness, attract new customers, and improve customer loyalty.</a:t>
            </a:r>
          </a:p>
        </p:txBody>
      </p:sp>
      <p:sp>
        <p:nvSpPr>
          <p:cNvPr id="140" name="Title 1">
            <a:extLst>
              <a:ext uri="{FF2B5EF4-FFF2-40B4-BE49-F238E27FC236}">
                <a16:creationId xmlns:a16="http://schemas.microsoft.com/office/drawing/2014/main" id="{148F9A9D-7D81-4C6D-8665-7412131007CE}"/>
              </a:ext>
            </a:extLst>
          </p:cNvPr>
          <p:cNvSpPr txBox="1">
            <a:spLocks/>
          </p:cNvSpPr>
          <p:nvPr/>
        </p:nvSpPr>
        <p:spPr>
          <a:xfrm>
            <a:off x="1055529" y="3657600"/>
            <a:ext cx="2825018" cy="2297113"/>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nSpc>
                <a:spcPct val="110000"/>
              </a:lnSpc>
            </a:pPr>
            <a:r>
              <a:rPr lang="en-US" sz="2000" i="1" cap="none" dirty="0"/>
              <a:t>Conclusion:  the use of technology can help Q-commerce vegetable businesses in Delhi to improve their operations and customer experience. By leveraging advanced technology, businesses can reduce costs, increase efficiency, and provide customers with a convenient and seamless experience.</a:t>
            </a:r>
          </a:p>
        </p:txBody>
      </p:sp>
    </p:spTree>
    <p:extLst>
      <p:ext uri="{BB962C8B-B14F-4D97-AF65-F5344CB8AC3E}">
        <p14:creationId xmlns:p14="http://schemas.microsoft.com/office/powerpoint/2010/main" val="243414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11"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6"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435D97-AA3E-4456-976B-424F973D2EDC}"/>
              </a:ext>
            </a:extLst>
          </p:cNvPr>
          <p:cNvSpPr>
            <a:spLocks noGrp="1"/>
          </p:cNvSpPr>
          <p:nvPr>
            <p:ph type="ctrTitle"/>
          </p:nvPr>
        </p:nvSpPr>
        <p:spPr>
          <a:xfrm>
            <a:off x="2043113" y="1122363"/>
            <a:ext cx="4527929" cy="4287836"/>
          </a:xfrm>
        </p:spPr>
        <p:txBody>
          <a:bodyPr anchor="ctr">
            <a:normAutofit/>
          </a:bodyPr>
          <a:lstStyle/>
          <a:p>
            <a:pPr algn="r"/>
            <a:r>
              <a:rPr lang="en-US" sz="2000" i="1" cap="none" dirty="0">
                <a:latin typeface="Calibri" panose="020F0502020204030204" pitchFamily="34" charset="0"/>
                <a:ea typeface="Calibri" panose="020F0502020204030204" pitchFamily="34" charset="0"/>
                <a:cs typeface="Calibri" panose="020F0502020204030204" pitchFamily="34" charset="0"/>
              </a:rPr>
              <a:t>We derived the conclusions after analyzing the data on vegetable prices in </a:t>
            </a:r>
            <a:r>
              <a:rPr lang="en-US" sz="2000" i="1" cap="none" dirty="0" err="1">
                <a:latin typeface="Calibri" panose="020F0502020204030204" pitchFamily="34" charset="0"/>
                <a:ea typeface="Calibri" panose="020F0502020204030204" pitchFamily="34" charset="0"/>
                <a:cs typeface="Calibri" panose="020F0502020204030204" pitchFamily="34" charset="0"/>
              </a:rPr>
              <a:t>noida</a:t>
            </a:r>
            <a:r>
              <a:rPr lang="en-US" sz="2000" i="1" cap="none" dirty="0">
                <a:latin typeface="Calibri" panose="020F0502020204030204" pitchFamily="34" charset="0"/>
                <a:ea typeface="Calibri" panose="020F0502020204030204" pitchFamily="34" charset="0"/>
                <a:cs typeface="Calibri" panose="020F0502020204030204" pitchFamily="34" charset="0"/>
              </a:rPr>
              <a:t> and nearby markets, that there were significant variations in the prices of seasonal and non-seasonal vegetables, which could be attributed to factors such as transportation costs, supply and demand, and government policies. The analysis also revealed that families with low-income groups were more affected by price increases than those in middle or high-income groups, with an average inflation rate of 5% over the period studied.</a:t>
            </a:r>
            <a:endParaRPr lang="en-US" sz="2000" b="1" u="sng" cap="none" dirty="0">
              <a:latin typeface="Calibri" panose="020F0502020204030204" pitchFamily="34" charset="0"/>
              <a:ea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45F962AD-E6DD-4154-AEE1-BE72C133D0E5}"/>
              </a:ext>
            </a:extLst>
          </p:cNvPr>
          <p:cNvSpPr>
            <a:spLocks noGrp="1"/>
          </p:cNvSpPr>
          <p:nvPr>
            <p:ph type="subTitle" idx="1"/>
          </p:nvPr>
        </p:nvSpPr>
        <p:spPr>
          <a:xfrm>
            <a:off x="7851631" y="1122363"/>
            <a:ext cx="2816368" cy="4287834"/>
          </a:xfrm>
        </p:spPr>
        <p:txBody>
          <a:bodyPr anchor="ctr">
            <a:normAutofit/>
          </a:bodyPr>
          <a:lstStyle/>
          <a:p>
            <a:r>
              <a:rPr lang="en-US" sz="2400" b="1" u="sng" dirty="0">
                <a:effectLst>
                  <a:outerShdw blurRad="38100" dist="38100" dir="2700000" algn="tl">
                    <a:srgbClr val="000000">
                      <a:alpha val="43137"/>
                    </a:srgbClr>
                  </a:outerShdw>
                </a:effectLst>
                <a:latin typeface="+mj-lt"/>
                <a:ea typeface="+mj-ea"/>
                <a:cs typeface="+mj-cs"/>
              </a:rPr>
              <a:t>Conclusion</a:t>
            </a:r>
          </a:p>
        </p:txBody>
      </p:sp>
      <p:cxnSp>
        <p:nvCxnSpPr>
          <p:cNvPr id="68" name="Straight Connector 67">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95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B308D4-9340-4C23-AAB0-C77A6B8D93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1FC82A93-81D3-45C9-95A2-6B7FDAFD3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366ADA64-0FB2-4760-944A-3ACC14F10E82}"/>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2" name="Picture 1">
            <a:extLst>
              <a:ext uri="{FF2B5EF4-FFF2-40B4-BE49-F238E27FC236}">
                <a16:creationId xmlns:a16="http://schemas.microsoft.com/office/drawing/2014/main" id="{240AED73-E99E-400E-B97D-C76B4D139DF6}"/>
              </a:ext>
            </a:extLst>
          </p:cNvPr>
          <p:cNvPicPr>
            <a:picLocks noChangeAspect="1"/>
          </p:cNvPicPr>
          <p:nvPr/>
        </p:nvPicPr>
        <p:blipFill rotWithShape="1">
          <a:blip r:embed="rId4">
            <a:alphaModFix/>
          </a:blip>
          <a:srcRect t="7814" b="14038"/>
          <a:stretch/>
        </p:blipFill>
        <p:spPr>
          <a:xfrm>
            <a:off x="20" y="10"/>
            <a:ext cx="12188369" cy="6857990"/>
          </a:xfrm>
          <a:prstGeom prst="rect">
            <a:avLst/>
          </a:prstGeom>
        </p:spPr>
      </p:pic>
      <p:grpSp>
        <p:nvGrpSpPr>
          <p:cNvPr id="12" name="Group 11">
            <a:extLst>
              <a:ext uri="{FF2B5EF4-FFF2-40B4-BE49-F238E27FC236}">
                <a16:creationId xmlns:a16="http://schemas.microsoft.com/office/drawing/2014/main" id="{3E8042A5-086D-4778-B813-627DEA979B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3" name="Round Diagonal Corner Rectangle 7">
              <a:extLst>
                <a:ext uri="{FF2B5EF4-FFF2-40B4-BE49-F238E27FC236}">
                  <a16:creationId xmlns:a16="http://schemas.microsoft.com/office/drawing/2014/main" id="{682F267F-DBD4-4D07-8D3F-D158AB5B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2837D4D0-6B8D-4CB5-9BCA-DFB941CCE9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4" name="Freeform 32">
                <a:extLst>
                  <a:ext uri="{FF2B5EF4-FFF2-40B4-BE49-F238E27FC236}">
                    <a16:creationId xmlns:a16="http://schemas.microsoft.com/office/drawing/2014/main" id="{7EA3A86A-82A5-4CD3-AEF0-A34A24502D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5" name="Freeform 33">
                <a:extLst>
                  <a:ext uri="{FF2B5EF4-FFF2-40B4-BE49-F238E27FC236}">
                    <a16:creationId xmlns:a16="http://schemas.microsoft.com/office/drawing/2014/main" id="{1CF08B4E-BA7C-43AD-80BC-E2DC0BDC86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6" name="Freeform 34">
                <a:extLst>
                  <a:ext uri="{FF2B5EF4-FFF2-40B4-BE49-F238E27FC236}">
                    <a16:creationId xmlns:a16="http://schemas.microsoft.com/office/drawing/2014/main" id="{035C602E-6CAE-4568-82AC-DB8C0AB51C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7" name="Freeform 37">
                <a:extLst>
                  <a:ext uri="{FF2B5EF4-FFF2-40B4-BE49-F238E27FC236}">
                    <a16:creationId xmlns:a16="http://schemas.microsoft.com/office/drawing/2014/main" id="{4DDF3192-457C-4DA1-9462-FF0201E6A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5" name="Group 14">
              <a:extLst>
                <a:ext uri="{FF2B5EF4-FFF2-40B4-BE49-F238E27FC236}">
                  <a16:creationId xmlns:a16="http://schemas.microsoft.com/office/drawing/2014/main" id="{06459D38-B0C2-456F-B94C-2BDC8AAF3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8" name="Freeform 35">
                <a:extLst>
                  <a:ext uri="{FF2B5EF4-FFF2-40B4-BE49-F238E27FC236}">
                    <a16:creationId xmlns:a16="http://schemas.microsoft.com/office/drawing/2014/main" id="{96E05598-7B23-40EF-9FBC-6BC371A57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9" name="Freeform 36">
                <a:extLst>
                  <a:ext uri="{FF2B5EF4-FFF2-40B4-BE49-F238E27FC236}">
                    <a16:creationId xmlns:a16="http://schemas.microsoft.com/office/drawing/2014/main" id="{FAB56040-C448-45F3-A3F9-C7A06F1ABF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0" name="Freeform 38">
                <a:extLst>
                  <a:ext uri="{FF2B5EF4-FFF2-40B4-BE49-F238E27FC236}">
                    <a16:creationId xmlns:a16="http://schemas.microsoft.com/office/drawing/2014/main" id="{CD96BC18-825C-4F5B-B444-49199AADC3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1" name="Freeform 39">
                <a:extLst>
                  <a:ext uri="{FF2B5EF4-FFF2-40B4-BE49-F238E27FC236}">
                    <a16:creationId xmlns:a16="http://schemas.microsoft.com/office/drawing/2014/main" id="{8C07827E-16A1-4797-A2D9-49F6ED9B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2" name="Freeform 40">
                <a:extLst>
                  <a:ext uri="{FF2B5EF4-FFF2-40B4-BE49-F238E27FC236}">
                    <a16:creationId xmlns:a16="http://schemas.microsoft.com/office/drawing/2014/main" id="{99C52AB4-3E04-48E2-9B65-F72A4E9AA2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3" name="Rectangle 41">
                <a:extLst>
                  <a:ext uri="{FF2B5EF4-FFF2-40B4-BE49-F238E27FC236}">
                    <a16:creationId xmlns:a16="http://schemas.microsoft.com/office/drawing/2014/main" id="{87B8359A-DD34-4B28-AA44-6D102A49556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6" name="Group 15">
              <a:extLst>
                <a:ext uri="{FF2B5EF4-FFF2-40B4-BE49-F238E27FC236}">
                  <a16:creationId xmlns:a16="http://schemas.microsoft.com/office/drawing/2014/main" id="{01F5BB62-C844-4119-AB0D-539F3B1BBE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4" name="Freeform 32">
                <a:extLst>
                  <a:ext uri="{FF2B5EF4-FFF2-40B4-BE49-F238E27FC236}">
                    <a16:creationId xmlns:a16="http://schemas.microsoft.com/office/drawing/2014/main" id="{BBDBB14A-54B0-4366-A990-18C91075A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5" name="Freeform 33">
                <a:extLst>
                  <a:ext uri="{FF2B5EF4-FFF2-40B4-BE49-F238E27FC236}">
                    <a16:creationId xmlns:a16="http://schemas.microsoft.com/office/drawing/2014/main" id="{531669E3-5883-4FFF-8370-F8781A4CEA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6" name="Freeform 34">
                <a:extLst>
                  <a:ext uri="{FF2B5EF4-FFF2-40B4-BE49-F238E27FC236}">
                    <a16:creationId xmlns:a16="http://schemas.microsoft.com/office/drawing/2014/main" id="{A752DDF0-FCDB-4F46-B137-AF4B6A72AE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7" name="Freeform 37">
                <a:extLst>
                  <a:ext uri="{FF2B5EF4-FFF2-40B4-BE49-F238E27FC236}">
                    <a16:creationId xmlns:a16="http://schemas.microsoft.com/office/drawing/2014/main" id="{16B5E313-D34D-4F56-BB12-70083B0AD8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7" name="Group 16">
              <a:extLst>
                <a:ext uri="{FF2B5EF4-FFF2-40B4-BE49-F238E27FC236}">
                  <a16:creationId xmlns:a16="http://schemas.microsoft.com/office/drawing/2014/main" id="{CE4570D7-06AE-4078-97F6-4F3A79818C5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8" name="Freeform 35">
                <a:extLst>
                  <a:ext uri="{FF2B5EF4-FFF2-40B4-BE49-F238E27FC236}">
                    <a16:creationId xmlns:a16="http://schemas.microsoft.com/office/drawing/2014/main" id="{D3FF7E43-9ACC-4E6A-BDB7-AB55929C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9" name="Freeform 36">
                <a:extLst>
                  <a:ext uri="{FF2B5EF4-FFF2-40B4-BE49-F238E27FC236}">
                    <a16:creationId xmlns:a16="http://schemas.microsoft.com/office/drawing/2014/main" id="{ACBF8041-3AD8-4EC2-9D3C-8D9BBF121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0" name="Freeform 38">
                <a:extLst>
                  <a:ext uri="{FF2B5EF4-FFF2-40B4-BE49-F238E27FC236}">
                    <a16:creationId xmlns:a16="http://schemas.microsoft.com/office/drawing/2014/main" id="{7B211858-FA84-444D-A337-8EFC4C6E4D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1" name="Freeform 39">
                <a:extLst>
                  <a:ext uri="{FF2B5EF4-FFF2-40B4-BE49-F238E27FC236}">
                    <a16:creationId xmlns:a16="http://schemas.microsoft.com/office/drawing/2014/main" id="{E163D0B2-A785-42FD-B6C2-895B5861D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2" name="Freeform 40">
                <a:extLst>
                  <a:ext uri="{FF2B5EF4-FFF2-40B4-BE49-F238E27FC236}">
                    <a16:creationId xmlns:a16="http://schemas.microsoft.com/office/drawing/2014/main" id="{303CCB76-FDF7-40C4-ABC9-23C3A00681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3" name="Rectangle 41">
                <a:extLst>
                  <a:ext uri="{FF2B5EF4-FFF2-40B4-BE49-F238E27FC236}">
                    <a16:creationId xmlns:a16="http://schemas.microsoft.com/office/drawing/2014/main" id="{45C1F2F9-DDA2-4422-B65D-96EDA9E01D1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3" name="Content Placeholder 2">
            <a:extLst>
              <a:ext uri="{FF2B5EF4-FFF2-40B4-BE49-F238E27FC236}">
                <a16:creationId xmlns:a16="http://schemas.microsoft.com/office/drawing/2014/main" id="{F256A56B-6748-4ECF-BEB1-589C2F8F5E5D}"/>
              </a:ext>
            </a:extLst>
          </p:cNvPr>
          <p:cNvSpPr>
            <a:spLocks noGrp="1"/>
          </p:cNvSpPr>
          <p:nvPr>
            <p:ph idx="1"/>
          </p:nvPr>
        </p:nvSpPr>
        <p:spPr>
          <a:xfrm>
            <a:off x="1143001" y="2252134"/>
            <a:ext cx="9905999" cy="3454399"/>
          </a:xfrm>
        </p:spPr>
        <p:txBody>
          <a:bodyPr anchor="ctr">
            <a:normAutofit/>
          </a:bodyPr>
          <a:lstStyle/>
          <a:p>
            <a:pPr marL="0" indent="0" algn="ctr">
              <a:buNone/>
            </a:pPr>
            <a:r>
              <a:rPr lang="en-US" sz="4400" dirty="0"/>
              <a:t>Thank You </a:t>
            </a:r>
            <a:r>
              <a:rPr lang="en-US" sz="4400" dirty="0">
                <a:sym typeface="Wingdings" panose="05000000000000000000" pitchFamily="2" charset="2"/>
              </a:rPr>
              <a:t></a:t>
            </a:r>
            <a:endParaRPr lang="en-US" sz="4400" dirty="0"/>
          </a:p>
        </p:txBody>
      </p:sp>
    </p:spTree>
    <p:extLst>
      <p:ext uri="{BB962C8B-B14F-4D97-AF65-F5344CB8AC3E}">
        <p14:creationId xmlns:p14="http://schemas.microsoft.com/office/powerpoint/2010/main" val="550939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D62D-631D-C8B1-505C-240D4B4AE87E}"/>
              </a:ext>
            </a:extLst>
          </p:cNvPr>
          <p:cNvSpPr>
            <a:spLocks noGrp="1"/>
          </p:cNvSpPr>
          <p:nvPr>
            <p:ph type="title"/>
          </p:nvPr>
        </p:nvSpPr>
        <p:spPr>
          <a:xfrm>
            <a:off x="1141413" y="618518"/>
            <a:ext cx="9905998" cy="1086992"/>
          </a:xfrm>
        </p:spPr>
        <p:txBody>
          <a:bodyPr>
            <a:normAutofit/>
          </a:bodyPr>
          <a:lstStyle/>
          <a:p>
            <a:pPr algn="ctr"/>
            <a:r>
              <a:rPr lang="en-US" b="1" u="sng" cap="none" dirty="0">
                <a:latin typeface="Calibri" panose="020F0502020204030204" pitchFamily="34" charset="0"/>
                <a:ea typeface="Calibri" panose="020F0502020204030204" pitchFamily="34" charset="0"/>
                <a:cs typeface="Calibri" panose="020F0502020204030204" pitchFamily="34" charset="0"/>
              </a:rPr>
              <a:t>OBJECTIVE</a:t>
            </a:r>
          </a:p>
        </p:txBody>
      </p:sp>
      <p:graphicFrame>
        <p:nvGraphicFramePr>
          <p:cNvPr id="5" name="Content Placeholder 2">
            <a:extLst>
              <a:ext uri="{FF2B5EF4-FFF2-40B4-BE49-F238E27FC236}">
                <a16:creationId xmlns:a16="http://schemas.microsoft.com/office/drawing/2014/main" id="{E6A50451-89AE-8F68-E63A-084827082464}"/>
              </a:ext>
            </a:extLst>
          </p:cNvPr>
          <p:cNvGraphicFramePr>
            <a:graphicFrameLocks noGrp="1"/>
          </p:cNvGraphicFramePr>
          <p:nvPr>
            <p:ph idx="1"/>
            <p:extLst>
              <p:ext uri="{D42A27DB-BD31-4B8C-83A1-F6EECF244321}">
                <p14:modId xmlns:p14="http://schemas.microsoft.com/office/powerpoint/2010/main" val="2555504422"/>
              </p:ext>
            </p:extLst>
          </p:nvPr>
        </p:nvGraphicFramePr>
        <p:xfrm>
          <a:off x="318500" y="1623318"/>
          <a:ext cx="11332394" cy="39382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63803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16957-E8ED-D8C9-6755-475FD0451012}"/>
              </a:ext>
            </a:extLst>
          </p:cNvPr>
          <p:cNvSpPr>
            <a:spLocks noGrp="1"/>
          </p:cNvSpPr>
          <p:nvPr>
            <p:ph type="title"/>
          </p:nvPr>
        </p:nvSpPr>
        <p:spPr>
          <a:xfrm>
            <a:off x="1141413" y="618518"/>
            <a:ext cx="9905998" cy="1478570"/>
          </a:xfrm>
        </p:spPr>
        <p:txBody>
          <a:bodyPr>
            <a:normAutofit/>
          </a:bodyPr>
          <a:lstStyle/>
          <a:p>
            <a:pPr algn="ctr"/>
            <a:r>
              <a:rPr lang="en-US" b="1" u="sng" cap="none" dirty="0">
                <a:latin typeface="Calibri" panose="020F0502020204030204" pitchFamily="34" charset="0"/>
                <a:ea typeface="Calibri" panose="020F0502020204030204" pitchFamily="34" charset="0"/>
                <a:cs typeface="Calibri" panose="020F0502020204030204" pitchFamily="34" charset="0"/>
              </a:rPr>
              <a:t>1. Data extraction</a:t>
            </a:r>
          </a:p>
        </p:txBody>
      </p:sp>
      <p:pic>
        <p:nvPicPr>
          <p:cNvPr id="5" name="Picture 4">
            <a:extLst>
              <a:ext uri="{FF2B5EF4-FFF2-40B4-BE49-F238E27FC236}">
                <a16:creationId xmlns:a16="http://schemas.microsoft.com/office/drawing/2014/main" id="{C5C0AFCA-03CD-485C-8E84-CED771A692E3}"/>
              </a:ext>
            </a:extLst>
          </p:cNvPr>
          <p:cNvPicPr>
            <a:picLocks noChangeAspect="1"/>
          </p:cNvPicPr>
          <p:nvPr/>
        </p:nvPicPr>
        <p:blipFill>
          <a:blip r:embed="rId3"/>
          <a:stretch>
            <a:fillRect/>
          </a:stretch>
        </p:blipFill>
        <p:spPr>
          <a:xfrm>
            <a:off x="1141411" y="2249488"/>
            <a:ext cx="4689234" cy="308194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EADF42F2-2A11-3F70-D916-30CC5DE9C6C9}"/>
              </a:ext>
            </a:extLst>
          </p:cNvPr>
          <p:cNvSpPr>
            <a:spLocks noGrp="1"/>
          </p:cNvSpPr>
          <p:nvPr>
            <p:ph idx="1"/>
          </p:nvPr>
        </p:nvSpPr>
        <p:spPr>
          <a:xfrm>
            <a:off x="6336728" y="2249488"/>
            <a:ext cx="4697718" cy="2969784"/>
          </a:xfrm>
        </p:spPr>
        <p:txBody>
          <a:bodyPr>
            <a:normAutofit/>
          </a:bodyPr>
          <a:lstStyle/>
          <a:p>
            <a:pPr marL="0" indent="0">
              <a:buNone/>
            </a:pPr>
            <a:r>
              <a:rPr lang="en-US" dirty="0">
                <a:effectLst/>
              </a:rPr>
              <a:t>Percentage of vegetable data successfully extracted from the Noida Vegetable Market URL within the specified date range (1st February 2022 to 31st March 2023) is 100%.</a:t>
            </a:r>
            <a:endParaRPr lang="en-US" dirty="0"/>
          </a:p>
        </p:txBody>
      </p:sp>
    </p:spTree>
    <p:extLst>
      <p:ext uri="{BB962C8B-B14F-4D97-AF65-F5344CB8AC3E}">
        <p14:creationId xmlns:p14="http://schemas.microsoft.com/office/powerpoint/2010/main" val="887557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5DEB2-D0E0-5863-D89A-8A23D188C977}"/>
              </a:ext>
            </a:extLst>
          </p:cNvPr>
          <p:cNvSpPr>
            <a:spLocks noGrp="1"/>
          </p:cNvSpPr>
          <p:nvPr>
            <p:ph type="title"/>
          </p:nvPr>
        </p:nvSpPr>
        <p:spPr/>
        <p:txBody>
          <a:bodyPr>
            <a:normAutofit/>
          </a:bodyPr>
          <a:lstStyle/>
          <a:p>
            <a:pPr algn="ctr"/>
            <a:r>
              <a:rPr lang="en-IN"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2. Average monthly price analysis</a:t>
            </a:r>
            <a:endParaRPr lang="en-US"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4A87F2-C7A5-7830-88A2-D2D5AB4912A8}"/>
              </a:ext>
            </a:extLst>
          </p:cNvPr>
          <p:cNvSpPr>
            <a:spLocks noGrp="1"/>
          </p:cNvSpPr>
          <p:nvPr>
            <p:ph idx="1"/>
          </p:nvPr>
        </p:nvSpPr>
        <p:spPr>
          <a:xfrm>
            <a:off x="6361357" y="2673167"/>
            <a:ext cx="4710683" cy="2093913"/>
          </a:xfrm>
        </p:spPr>
        <p:txBody>
          <a:bodyPr>
            <a:normAutofit/>
          </a:bodyPr>
          <a:lstStyle/>
          <a:p>
            <a:pPr marL="0" indent="0">
              <a:buNone/>
            </a:pPr>
            <a:r>
              <a:rPr lang="en-US" dirty="0">
                <a:effectLst/>
              </a:rPr>
              <a:t>Average monthly price of each vegetable in the Noida Vegetable Market between 15th November 2021 and 31st March 2023.</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4">
            <a:extLst>
              <a:ext uri="{FF2B5EF4-FFF2-40B4-BE49-F238E27FC236}">
                <a16:creationId xmlns:a16="http://schemas.microsoft.com/office/drawing/2014/main" id="{0C7F34B2-4CED-7991-8701-B70352C79578}"/>
              </a:ext>
            </a:extLst>
          </p:cNvPr>
          <p:cNvPicPr>
            <a:picLocks noChangeAspect="1"/>
          </p:cNvPicPr>
          <p:nvPr/>
        </p:nvPicPr>
        <p:blipFill>
          <a:blip r:embed="rId3"/>
          <a:stretch>
            <a:fillRect/>
          </a:stretch>
        </p:blipFill>
        <p:spPr>
          <a:xfrm>
            <a:off x="1141411" y="2097089"/>
            <a:ext cx="4689234" cy="324607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096362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2030-D6A6-622B-B67C-B3F4BD66D09B}"/>
              </a:ext>
            </a:extLst>
          </p:cNvPr>
          <p:cNvSpPr>
            <a:spLocks noGrp="1"/>
          </p:cNvSpPr>
          <p:nvPr>
            <p:ph type="title"/>
          </p:nvPr>
        </p:nvSpPr>
        <p:spPr/>
        <p:txBody>
          <a:bodyPr>
            <a:normAutofit/>
          </a:bodyPr>
          <a:lstStyle/>
          <a:p>
            <a:pPr algn="ctr"/>
            <a:r>
              <a:rPr lang="en-IN"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3. Price comparison analysis</a:t>
            </a:r>
            <a:endParaRPr lang="en-US" b="0" i="1" cap="none"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6769075-6C4F-4735-9D50-4F818ECEBEED}"/>
              </a:ext>
            </a:extLst>
          </p:cNvPr>
          <p:cNvSpPr>
            <a:spLocks noGrp="1"/>
          </p:cNvSpPr>
          <p:nvPr>
            <p:ph idx="1"/>
          </p:nvPr>
        </p:nvSpPr>
        <p:spPr>
          <a:xfrm>
            <a:off x="6326815" y="2354829"/>
            <a:ext cx="5007416" cy="2650733"/>
          </a:xfrm>
        </p:spPr>
        <p:txBody>
          <a:bodyPr>
            <a:normAutofit/>
          </a:bodyPr>
          <a:lstStyle/>
          <a:p>
            <a:pPr marL="0" indent="0" defTabSz="442387">
              <a:lnSpc>
                <a:spcPct val="110000"/>
              </a:lnSpc>
              <a:spcBef>
                <a:spcPts val="484"/>
              </a:spcBef>
              <a:buNone/>
            </a:pPr>
            <a:r>
              <a:rPr lang="en-US" dirty="0">
                <a:effectLst/>
              </a:rPr>
              <a:t>Identification of price variations and similarities between the Noida Vegetable Market and nearby located vegetable markets, along with a comprehensive analysis of possible reasons for such variations.</a:t>
            </a:r>
            <a:endParaRPr lang="en-US" sz="2000" dirty="0"/>
          </a:p>
        </p:txBody>
      </p:sp>
      <p:pic>
        <p:nvPicPr>
          <p:cNvPr id="96" name="Picture 95">
            <a:extLst>
              <a:ext uri="{FF2B5EF4-FFF2-40B4-BE49-F238E27FC236}">
                <a16:creationId xmlns:a16="http://schemas.microsoft.com/office/drawing/2014/main" id="{49B76EE8-FBB7-4724-8F07-081E1D135738}"/>
              </a:ext>
            </a:extLst>
          </p:cNvPr>
          <p:cNvPicPr>
            <a:picLocks noChangeAspect="1"/>
          </p:cNvPicPr>
          <p:nvPr/>
        </p:nvPicPr>
        <p:blipFill>
          <a:blip r:embed="rId3"/>
          <a:stretch>
            <a:fillRect/>
          </a:stretch>
        </p:blipFill>
        <p:spPr>
          <a:xfrm>
            <a:off x="1141413" y="1921267"/>
            <a:ext cx="4958652" cy="328773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7" name="Rectangle 6">
            <a:extLst>
              <a:ext uri="{FF2B5EF4-FFF2-40B4-BE49-F238E27FC236}">
                <a16:creationId xmlns:a16="http://schemas.microsoft.com/office/drawing/2014/main" id="{8F91193A-C009-4231-AE67-C4170A354D35}"/>
              </a:ext>
            </a:extLst>
          </p:cNvPr>
          <p:cNvSpPr/>
          <p:nvPr/>
        </p:nvSpPr>
        <p:spPr>
          <a:xfrm>
            <a:off x="1141413" y="5338314"/>
            <a:ext cx="4735573" cy="374117"/>
          </a:xfrm>
          <a:prstGeom prst="rect">
            <a:avLst/>
          </a:prstGeom>
          <a:solidFill>
            <a:srgbClr val="000000">
              <a:alpha val="50000"/>
            </a:srgbClr>
          </a:solidFill>
          <a:ln>
            <a:noFill/>
          </a:ln>
        </p:spPr>
        <p:txBody>
          <a:bodyPr wrap="square">
            <a:noAutofit/>
          </a:bodyPr>
          <a:lstStyle/>
          <a:p>
            <a:pPr algn="ctr" defTabSz="221193">
              <a:spcAft>
                <a:spcPts val="492"/>
              </a:spcAft>
            </a:pPr>
            <a:r>
              <a:rPr lang="en-IN" sz="1000" i="1" kern="1200" dirty="0">
                <a:solidFill>
                  <a:srgbClr val="FFFFFF"/>
                </a:solidFill>
                <a:latin typeface="+mn-lt"/>
                <a:ea typeface="+mn-ea"/>
                <a:cs typeface="+mn-cs"/>
              </a:rPr>
              <a:t>This graph shows the price comparison between the </a:t>
            </a:r>
            <a:r>
              <a:rPr lang="en-IN" sz="1000" i="1" kern="1200" dirty="0" err="1">
                <a:solidFill>
                  <a:srgbClr val="FFFFFF"/>
                </a:solidFill>
                <a:latin typeface="+mn-lt"/>
                <a:ea typeface="+mn-ea"/>
                <a:cs typeface="+mn-cs"/>
              </a:rPr>
              <a:t>shopingmallprice</a:t>
            </a:r>
            <a:r>
              <a:rPr lang="en-IN" sz="1000" i="1" kern="1200" dirty="0">
                <a:solidFill>
                  <a:srgbClr val="FFFFFF"/>
                </a:solidFill>
                <a:latin typeface="+mn-lt"/>
                <a:ea typeface="+mn-ea"/>
                <a:cs typeface="+mn-cs"/>
              </a:rPr>
              <a:t> and </a:t>
            </a:r>
            <a:r>
              <a:rPr lang="en-IN" sz="1000" i="1" kern="1200" dirty="0" err="1">
                <a:solidFill>
                  <a:srgbClr val="FFFFFF"/>
                </a:solidFill>
                <a:latin typeface="+mn-lt"/>
                <a:ea typeface="+mn-ea"/>
                <a:cs typeface="+mn-cs"/>
              </a:rPr>
              <a:t>retailprice</a:t>
            </a:r>
            <a:endParaRPr lang="en-US" sz="1050" dirty="0">
              <a:solidFill>
                <a:srgbClr val="FFFFFF"/>
              </a:solidFill>
            </a:endParaRPr>
          </a:p>
        </p:txBody>
      </p:sp>
    </p:spTree>
    <p:extLst>
      <p:ext uri="{BB962C8B-B14F-4D97-AF65-F5344CB8AC3E}">
        <p14:creationId xmlns:p14="http://schemas.microsoft.com/office/powerpoint/2010/main" val="2407875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954E-0F6A-1C9A-30F0-E82BB14B8DC4}"/>
              </a:ext>
            </a:extLst>
          </p:cNvPr>
          <p:cNvSpPr>
            <a:spLocks noGrp="1"/>
          </p:cNvSpPr>
          <p:nvPr>
            <p:ph type="title"/>
          </p:nvPr>
        </p:nvSpPr>
        <p:spPr>
          <a:xfrm>
            <a:off x="1141413" y="618518"/>
            <a:ext cx="9905998" cy="1478570"/>
          </a:xfrm>
        </p:spPr>
        <p:txBody>
          <a:bodyPr>
            <a:normAutofit/>
          </a:bodyPr>
          <a:lstStyle/>
          <a:p>
            <a:pPr algn="ctr"/>
            <a:r>
              <a:rPr lang="en-IN"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4. Seasonal vegetables analysis </a:t>
            </a:r>
            <a:endParaRPr lang="en-US"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C4B8465-2BFC-4BE0-8692-9A124495ACBA}"/>
              </a:ext>
            </a:extLst>
          </p:cNvPr>
          <p:cNvPicPr>
            <a:picLocks noChangeAspect="1"/>
          </p:cNvPicPr>
          <p:nvPr/>
        </p:nvPicPr>
        <p:blipFill rotWithShape="1">
          <a:blip r:embed="rId3"/>
          <a:srcRect l="1007" r="2628" b="1"/>
          <a:stretch/>
        </p:blipFill>
        <p:spPr>
          <a:xfrm>
            <a:off x="1141411" y="2366793"/>
            <a:ext cx="2262754" cy="14558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8" name="Picture 7">
            <a:extLst>
              <a:ext uri="{FF2B5EF4-FFF2-40B4-BE49-F238E27FC236}">
                <a16:creationId xmlns:a16="http://schemas.microsoft.com/office/drawing/2014/main" id="{49D4137A-8FAF-4A74-A998-DDA2C0930AC5}"/>
              </a:ext>
            </a:extLst>
          </p:cNvPr>
          <p:cNvPicPr>
            <a:picLocks noChangeAspect="1"/>
          </p:cNvPicPr>
          <p:nvPr/>
        </p:nvPicPr>
        <p:blipFill rotWithShape="1">
          <a:blip r:embed="rId4"/>
          <a:srcRect l="797" r="3053" b="3"/>
          <a:stretch/>
        </p:blipFill>
        <p:spPr>
          <a:xfrm>
            <a:off x="3567891" y="2368121"/>
            <a:ext cx="2262754" cy="14531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1" name="Picture 10">
            <a:extLst>
              <a:ext uri="{FF2B5EF4-FFF2-40B4-BE49-F238E27FC236}">
                <a16:creationId xmlns:a16="http://schemas.microsoft.com/office/drawing/2014/main" id="{63338C35-55E2-48D5-9B04-2E9BDD49B719}"/>
              </a:ext>
            </a:extLst>
          </p:cNvPr>
          <p:cNvPicPr>
            <a:picLocks noChangeAspect="1"/>
          </p:cNvPicPr>
          <p:nvPr/>
        </p:nvPicPr>
        <p:blipFill rotWithShape="1">
          <a:blip r:embed="rId5"/>
          <a:srcRect l="1409" r="2998" b="-5"/>
          <a:stretch/>
        </p:blipFill>
        <p:spPr>
          <a:xfrm>
            <a:off x="1141411" y="4218079"/>
            <a:ext cx="2262754" cy="145582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5" name="Picture 14">
            <a:extLst>
              <a:ext uri="{FF2B5EF4-FFF2-40B4-BE49-F238E27FC236}">
                <a16:creationId xmlns:a16="http://schemas.microsoft.com/office/drawing/2014/main" id="{6F481E4C-6B78-4502-92F9-3BF8BE3B8E26}"/>
              </a:ext>
            </a:extLst>
          </p:cNvPr>
          <p:cNvPicPr>
            <a:picLocks noChangeAspect="1"/>
          </p:cNvPicPr>
          <p:nvPr/>
        </p:nvPicPr>
        <p:blipFill rotWithShape="1">
          <a:blip r:embed="rId6"/>
          <a:srcRect l="2276" r="4465" b="-2"/>
          <a:stretch/>
        </p:blipFill>
        <p:spPr>
          <a:xfrm>
            <a:off x="3567891" y="4209613"/>
            <a:ext cx="2262754" cy="14558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D44F0439-70ED-7FA7-0C11-6EEC6E466359}"/>
              </a:ext>
            </a:extLst>
          </p:cNvPr>
          <p:cNvSpPr>
            <a:spLocks noGrp="1"/>
          </p:cNvSpPr>
          <p:nvPr>
            <p:ph idx="1"/>
          </p:nvPr>
        </p:nvSpPr>
        <p:spPr>
          <a:xfrm>
            <a:off x="6336727" y="2928135"/>
            <a:ext cx="4710683" cy="1952090"/>
          </a:xfrm>
        </p:spPr>
        <p:txBody>
          <a:bodyPr>
            <a:normAutofit/>
          </a:bodyPr>
          <a:lstStyle/>
          <a:p>
            <a:pPr marL="0" indent="0">
              <a:buNone/>
            </a:pPr>
            <a:r>
              <a:rPr lang="en-US" dirty="0">
                <a:effectLst/>
              </a:rPr>
              <a:t>Identification of seasonal vegetables in the Noida Vegetable Market and nearby markets based on their prices.</a:t>
            </a:r>
            <a:endParaRPr lang="en-US"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91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8" name="Group 17">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 name="Group 19">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43BCD4D4-0FCB-418E-9D58-033B2DB4157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useBgFill="1">
        <p:nvSpPr>
          <p:cNvPr id="61" name="Rectangle 60">
            <a:extLst>
              <a:ext uri="{FF2B5EF4-FFF2-40B4-BE49-F238E27FC236}">
                <a16:creationId xmlns:a16="http://schemas.microsoft.com/office/drawing/2014/main" id="{BC3E363D-4793-4E9B-88F5-58007346C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2">
            <a:extLst>
              <a:ext uri="{FF2B5EF4-FFF2-40B4-BE49-F238E27FC236}">
                <a16:creationId xmlns:a16="http://schemas.microsoft.com/office/drawing/2014/main" id="{AA3F2319-3466-4D84-ABE4-77BC773F35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58E1EF0-86AC-3BFB-FA0A-53F791491F66}"/>
              </a:ext>
            </a:extLst>
          </p:cNvPr>
          <p:cNvSpPr>
            <a:spLocks noGrp="1"/>
          </p:cNvSpPr>
          <p:nvPr>
            <p:ph type="title"/>
          </p:nvPr>
        </p:nvSpPr>
        <p:spPr>
          <a:xfrm>
            <a:off x="1690447" y="1310186"/>
            <a:ext cx="7945016" cy="1185873"/>
          </a:xfrm>
        </p:spPr>
        <p:txBody>
          <a:bodyPr/>
          <a:lstStyle/>
          <a:p>
            <a:pPr defTabSz="719816"/>
            <a:r>
              <a:rPr lang="en-US" sz="2834" kern="1200" cap="all" baseline="0">
                <a:solidFill>
                  <a:schemeClr val="tx1"/>
                </a:solidFill>
                <a:effectLst>
                  <a:outerShdw blurRad="177800" dist="38100" dir="2700000" algn="tl">
                    <a:srgbClr val="000000">
                      <a:alpha val="24000"/>
                    </a:srgbClr>
                  </a:outerShdw>
                </a:effectLst>
                <a:latin typeface="+mj-lt"/>
                <a:ea typeface="+mj-ea"/>
                <a:cs typeface="+mj-cs"/>
              </a:rPr>
              <a:t> </a:t>
            </a:r>
            <a:endParaRPr lang="en-US"/>
          </a:p>
        </p:txBody>
      </p:sp>
      <p:sp>
        <p:nvSpPr>
          <p:cNvPr id="3" name="Content Placeholder 2">
            <a:extLst>
              <a:ext uri="{FF2B5EF4-FFF2-40B4-BE49-F238E27FC236}">
                <a16:creationId xmlns:a16="http://schemas.microsoft.com/office/drawing/2014/main" id="{78B8590A-377E-C0CB-CB18-08EAA2B629BD}"/>
              </a:ext>
            </a:extLst>
          </p:cNvPr>
          <p:cNvSpPr>
            <a:spLocks noGrp="1"/>
          </p:cNvSpPr>
          <p:nvPr>
            <p:ph idx="1"/>
          </p:nvPr>
        </p:nvSpPr>
        <p:spPr>
          <a:xfrm>
            <a:off x="722313" y="1605178"/>
            <a:ext cx="4123382" cy="1277246"/>
          </a:xfrm>
        </p:spPr>
        <p:txBody>
          <a:bodyPr>
            <a:normAutofit/>
          </a:bodyPr>
          <a:lstStyle/>
          <a:p>
            <a:pPr marL="0" indent="0" defTabSz="719816">
              <a:spcBef>
                <a:spcPts val="787"/>
              </a:spcBef>
              <a:buNone/>
            </a:pPr>
            <a:r>
              <a:rPr lang="en-US" sz="2204" dirty="0"/>
              <a:t>F</a:t>
            </a:r>
            <a:r>
              <a:rPr lang="en-US" sz="2204" kern="1200" dirty="0">
                <a:solidFill>
                  <a:schemeClr val="tx1"/>
                </a:solidFill>
                <a:effectLst>
                  <a:outerShdw blurRad="152400" dist="38100" dir="2700000" algn="tl">
                    <a:srgbClr val="000000">
                      <a:alpha val="36000"/>
                    </a:srgbClr>
                  </a:outerShdw>
                </a:effectLst>
                <a:latin typeface="+mn-lt"/>
                <a:ea typeface="+mn-ea"/>
                <a:cs typeface="+mn-cs"/>
              </a:rPr>
              <a:t>ollowing is the trend of Non-Seasonal vegetables:</a:t>
            </a:r>
            <a:endParaRPr lang="en-US" sz="2800" dirty="0"/>
          </a:p>
        </p:txBody>
      </p:sp>
      <p:pic>
        <p:nvPicPr>
          <p:cNvPr id="5" name="Picture 4">
            <a:extLst>
              <a:ext uri="{FF2B5EF4-FFF2-40B4-BE49-F238E27FC236}">
                <a16:creationId xmlns:a16="http://schemas.microsoft.com/office/drawing/2014/main" id="{D89A4FB0-72C2-8268-AE33-3DC7520FEEDF}"/>
              </a:ext>
            </a:extLst>
          </p:cNvPr>
          <p:cNvPicPr>
            <a:picLocks noChangeAspect="1"/>
          </p:cNvPicPr>
          <p:nvPr/>
        </p:nvPicPr>
        <p:blipFill>
          <a:blip r:embed="rId4"/>
          <a:stretch>
            <a:fillRect/>
          </a:stretch>
        </p:blipFill>
        <p:spPr>
          <a:xfrm>
            <a:off x="5399049" y="1757982"/>
            <a:ext cx="5435316" cy="36792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Rectangle 3">
            <a:extLst>
              <a:ext uri="{FF2B5EF4-FFF2-40B4-BE49-F238E27FC236}">
                <a16:creationId xmlns:a16="http://schemas.microsoft.com/office/drawing/2014/main" id="{64C69D1D-E1B3-4D75-BE66-3AD9B3D612DC}"/>
              </a:ext>
            </a:extLst>
          </p:cNvPr>
          <p:cNvSpPr/>
          <p:nvPr/>
        </p:nvSpPr>
        <p:spPr>
          <a:xfrm>
            <a:off x="527050" y="2882424"/>
            <a:ext cx="4373523" cy="1351011"/>
          </a:xfrm>
          <a:prstGeom prst="rect">
            <a:avLst/>
          </a:prstGeom>
        </p:spPr>
        <p:txBody>
          <a:bodyPr wrap="square">
            <a:spAutoFit/>
          </a:bodyPr>
          <a:lstStyle/>
          <a:p>
            <a:pPr defTabSz="359908">
              <a:spcAft>
                <a:spcPts val="576"/>
              </a:spcAft>
            </a:pPr>
            <a:endParaRPr lang="en-US" sz="1536" kern="1200" dirty="0">
              <a:solidFill>
                <a:schemeClr val="tx1"/>
              </a:solidFill>
              <a:latin typeface="+mn-lt"/>
              <a:ea typeface="+mn-ea"/>
              <a:cs typeface="+mn-cs"/>
            </a:endParaRPr>
          </a:p>
          <a:p>
            <a:pPr defTabSz="359908">
              <a:spcAft>
                <a:spcPts val="576"/>
              </a:spcAft>
            </a:pPr>
            <a:r>
              <a:rPr lang="en-US" sz="1536" kern="1200" dirty="0">
                <a:solidFill>
                  <a:schemeClr val="tx1"/>
                </a:solidFill>
                <a:latin typeface="+mn-lt"/>
                <a:ea typeface="+mn-ea"/>
                <a:cs typeface="+mn-cs"/>
              </a:rPr>
              <a:t>Here are the graph of four non-seasonal vegetables, in this the graph has no drastic change which indicates that the price has been the same throughout the year. Hence, its non seasonal vegetable</a:t>
            </a:r>
            <a:endParaRPr lang="en-US" sz="2000" dirty="0"/>
          </a:p>
        </p:txBody>
      </p:sp>
      <p:sp>
        <p:nvSpPr>
          <p:cNvPr id="7" name="Flowchart: Alternate Process 6">
            <a:extLst>
              <a:ext uri="{FF2B5EF4-FFF2-40B4-BE49-F238E27FC236}">
                <a16:creationId xmlns:a16="http://schemas.microsoft.com/office/drawing/2014/main" id="{ADD3D9A0-269D-431E-A36B-E8248D3AB350}"/>
              </a:ext>
            </a:extLst>
          </p:cNvPr>
          <p:cNvSpPr/>
          <p:nvPr/>
        </p:nvSpPr>
        <p:spPr>
          <a:xfrm>
            <a:off x="4801359" y="1110404"/>
            <a:ext cx="44334" cy="613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3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82000"/>
                <a:satMod val="150000"/>
                <a:lumMod val="160000"/>
              </a:schemeClr>
            </a:duotone>
          </a:blip>
          <a:stretch/>
        </a:blipFill>
        <a:effectLst/>
      </p:bgPr>
    </p:bg>
    <p:spTree>
      <p:nvGrpSpPr>
        <p:cNvPr id="1" name=""/>
        <p:cNvGrpSpPr/>
        <p:nvPr/>
      </p:nvGrpSpPr>
      <p:grpSpPr>
        <a:xfrm>
          <a:off x="0" y="0"/>
          <a:ext cx="0" cy="0"/>
          <a:chOff x="0" y="0"/>
          <a:chExt cx="0" cy="0"/>
        </a:xfrm>
      </p:grpSpPr>
      <p:pic>
        <p:nvPicPr>
          <p:cNvPr id="4098" name="Picture 2" descr="Fresh vegetables in basket on wooden background | Healthy ...">
            <a:extLst>
              <a:ext uri="{FF2B5EF4-FFF2-40B4-BE49-F238E27FC236}">
                <a16:creationId xmlns:a16="http://schemas.microsoft.com/office/drawing/2014/main" id="{22079337-CA7B-46CD-B4FD-15C881782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54" b="12359"/>
          <a:stretch/>
        </p:blipFill>
        <p:spPr bwMode="auto">
          <a:xfrm>
            <a:off x="1141413" y="1582219"/>
            <a:ext cx="3101814" cy="2122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90052B-287C-113A-1843-5484080B00E5}"/>
              </a:ext>
            </a:extLst>
          </p:cNvPr>
          <p:cNvSpPr>
            <a:spLocks noGrp="1"/>
          </p:cNvSpPr>
          <p:nvPr>
            <p:ph type="title"/>
          </p:nvPr>
        </p:nvSpPr>
        <p:spPr>
          <a:xfrm>
            <a:off x="1263721" y="482884"/>
            <a:ext cx="9863191" cy="780835"/>
          </a:xfrm>
        </p:spPr>
        <p:txBody>
          <a:bodyPr>
            <a:normAutofit/>
          </a:bodyPr>
          <a:lstStyle/>
          <a:p>
            <a:pPr algn="ctr"/>
            <a:r>
              <a:rPr lang="en-IN"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5.  Vegetable basket analysis </a:t>
            </a:r>
            <a:endParaRPr lang="en-US" b="1" u="sng" cap="none"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655F3EE-E363-4567-BF7C-A719D79F1693}"/>
              </a:ext>
            </a:extLst>
          </p:cNvPr>
          <p:cNvSpPr>
            <a:spLocks noGrp="1"/>
          </p:cNvSpPr>
          <p:nvPr>
            <p:ph idx="1"/>
          </p:nvPr>
        </p:nvSpPr>
        <p:spPr>
          <a:xfrm>
            <a:off x="4540743" y="1582219"/>
            <a:ext cx="7034485" cy="2178122"/>
          </a:xfrm>
        </p:spPr>
        <p:txBody>
          <a:bodyPr>
            <a:normAutofit/>
          </a:bodyPr>
          <a:lstStyle/>
          <a:p>
            <a:pPr>
              <a:lnSpc>
                <a:spcPct val="110000"/>
              </a:lnSpc>
            </a:pPr>
            <a:r>
              <a:rPr lang="en-US" dirty="0">
                <a:effectLst/>
              </a:rPr>
              <a:t>Calculation of the total cost of a vegetable basket containing at least 2 seasonal vegetables, 1 non-seasonal vegetable, some potato, some onion, and others, for low-income group, middle-income group, and high-income group.</a:t>
            </a:r>
            <a:endParaRPr lang="en-IN" sz="2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4">
            <a:extLst>
              <a:ext uri="{FF2B5EF4-FFF2-40B4-BE49-F238E27FC236}">
                <a16:creationId xmlns:a16="http://schemas.microsoft.com/office/drawing/2014/main" id="{850B72BC-A9F7-41DF-824D-EF97BDB2F10A}"/>
              </a:ext>
            </a:extLst>
          </p:cNvPr>
          <p:cNvPicPr>
            <a:picLocks noChangeAspect="1"/>
          </p:cNvPicPr>
          <p:nvPr/>
        </p:nvPicPr>
        <p:blipFill>
          <a:blip r:embed="rId4"/>
          <a:stretch>
            <a:fillRect/>
          </a:stretch>
        </p:blipFill>
        <p:spPr>
          <a:xfrm>
            <a:off x="1141414" y="3955548"/>
            <a:ext cx="10433814" cy="217812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347128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Slice</Template>
  <TotalTime>3444</TotalTime>
  <Words>2256</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Tw Cen MT</vt:lpstr>
      <vt:lpstr>Circuit</vt:lpstr>
      <vt:lpstr>Noida Vegetable Market Analysis</vt:lpstr>
      <vt:lpstr>Problem Statement</vt:lpstr>
      <vt:lpstr>OBJECTIVE</vt:lpstr>
      <vt:lpstr>1. Data extraction</vt:lpstr>
      <vt:lpstr>2. Average monthly price analysis</vt:lpstr>
      <vt:lpstr>3. Price comparison analysis</vt:lpstr>
      <vt:lpstr>4. Seasonal vegetables analysis </vt:lpstr>
      <vt:lpstr> </vt:lpstr>
      <vt:lpstr>5.  Vegetable basket analysis </vt:lpstr>
      <vt:lpstr>6. Price Trend Analysis  </vt:lpstr>
      <vt:lpstr>7. The inflation rate for each income group based on the prices of the vegetable basket</vt:lpstr>
      <vt:lpstr>PowerPoint Presentation</vt:lpstr>
      <vt:lpstr>Dashboard : Noida Vegetable Market</vt:lpstr>
      <vt:lpstr>8. Case Study on Quick Commerce Vegetable Business in Delhi</vt:lpstr>
      <vt:lpstr>8.1. Market Size and Potential for Quick commerce Vegetable Business in Delhi</vt:lpstr>
      <vt:lpstr>PowerPoint Presentation</vt:lpstr>
      <vt:lpstr>PowerPoint Presentation</vt:lpstr>
      <vt:lpstr>PowerPoint Presentation</vt:lpstr>
      <vt:lpstr>8.3. The key  challenges  faced by the quick commerce vegetable business in Delhi</vt:lpstr>
      <vt:lpstr>PowerPoint Presentation</vt:lpstr>
      <vt:lpstr>8.5. The quick commerce vegetable business in Delhi leverage technology to improve their operations and customer experience</vt:lpstr>
      <vt:lpstr>We derived the conclusions after analyzing the data on vegetable prices in noida and nearby markets, that there were significant variations in the prices of seasonal and non-seasonal vegetables, which could be attributed to factors such as transportation costs, supply and demand, and government policies. The analysis also revealed that families with low-income groups were more affected by price increases than those in middle or high-income groups, with an average inflation rate of 5% over the period studied.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Noida Vegetable Market Analysis</dc:title>
  <dc:creator>Priyanka Chaurasia</dc:creator>
  <cp:lastModifiedBy>DHARMENDRA KUMAR</cp:lastModifiedBy>
  <cp:revision>8</cp:revision>
  <dcterms:created xsi:type="dcterms:W3CDTF">2023-05-28T23:36:50Z</dcterms:created>
  <dcterms:modified xsi:type="dcterms:W3CDTF">2023-07-06T22:31:16Z</dcterms:modified>
</cp:coreProperties>
</file>